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63" r:id="rId4"/>
    <p:sldId id="264" r:id="rId5"/>
    <p:sldId id="265" r:id="rId6"/>
    <p:sldId id="266" r:id="rId7"/>
    <p:sldId id="267" r:id="rId8"/>
    <p:sldId id="268" r:id="rId9"/>
    <p:sldId id="257" r:id="rId10"/>
    <p:sldId id="258" r:id="rId11"/>
    <p:sldId id="259" r:id="rId12"/>
    <p:sldId id="260" r:id="rId13"/>
    <p:sldId id="261" r:id="rId14"/>
    <p:sldId id="271" r:id="rId15"/>
    <p:sldId id="269" r:id="rId16"/>
    <p:sldId id="270" r:id="rId17"/>
    <p:sldId id="272" r:id="rId18"/>
    <p:sldId id="273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  <a:srgbClr val="3333FF"/>
    <a:srgbClr val="FF66CC"/>
    <a:srgbClr val="00FF00"/>
    <a:srgbClr val="00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76C5C1-B1B2-4F8C-BC93-32B41AC3E89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2A8962E-26E4-429A-8A7B-F54AD9EBDAE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0486CB-D07D-44CB-89B4-F2F64D7793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83926-0C79-4F4F-9342-FD2D214A3F42}" type="datetimeFigureOut">
              <a:rPr lang="en-GB" smtClean="0"/>
              <a:t>01/02/2024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5B52BE-05F2-4231-9ACB-871B77A5F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4F4415-F0AF-4EE9-A4DA-F45A35678C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7ED1C-6F86-48A7-87E9-5207024B7E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38372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D894B5-CC12-4747-9ABF-E3F028F57E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F12BA1-0EED-4B30-9C9D-B436ACEF9A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E7E70E-26B8-47D0-BC0C-BCEDE74001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83926-0C79-4F4F-9342-FD2D214A3F42}" type="datetimeFigureOut">
              <a:rPr lang="en-GB" smtClean="0"/>
              <a:t>01/02/2024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A43479-69B9-4463-B65C-DA0389B81E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3A1B29-BC23-4D5E-81F5-7053365D3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7ED1C-6F86-48A7-87E9-5207024B7E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67699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9C1AFB-0222-483E-AE51-11FC198C7E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6597D7-92AF-47AB-ABF4-0E38A806D6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9A8727-297B-4E13-A22C-F3F3D8D944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83926-0C79-4F4F-9342-FD2D214A3F42}" type="datetimeFigureOut">
              <a:rPr lang="en-GB" smtClean="0"/>
              <a:t>01/02/2024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39E8E1-A58E-44CD-B835-76BE60F862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727B90-ABFD-4500-8B28-315BE78E42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7ED1C-6F86-48A7-87E9-5207024B7E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86412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6C6CB5-86A6-431F-B94E-417F9951F2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18A7AF-001F-4DE4-994D-FC84F6A370A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5594935-A012-4F6F-A20F-AC25DB56936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0F2658-0D26-4986-9CFC-F951F56E5A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83926-0C79-4F4F-9342-FD2D214A3F42}" type="datetimeFigureOut">
              <a:rPr lang="en-GB" smtClean="0"/>
              <a:t>01/02/2024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8BE07A-FB2B-465D-B5A1-0E05322CEC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1E7F34-F1E5-4C39-982C-F50B5AA641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7ED1C-6F86-48A7-87E9-5207024B7E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26094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E2D498-7E6D-4A7E-B8A1-F0B228AE20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BF763F-71C6-496B-B16C-5E59A06A6C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49EFA0F-4985-4C73-8E6E-184784AE74D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074517F-CA14-49C8-89B6-43142701146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FFA5C3F-82A4-4769-80AE-4BF5FC7B44C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4DAE0A9-9DB0-4205-816D-266636CE49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83926-0C79-4F4F-9342-FD2D214A3F42}" type="datetimeFigureOut">
              <a:rPr lang="en-GB" smtClean="0"/>
              <a:t>01/02/2024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E824502-183F-4AB2-8114-0FF6B6F67F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96C35E2-8F71-40BA-A2DF-7C77BCD732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7ED1C-6F86-48A7-87E9-5207024B7E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34539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4BB43E-3A88-4D18-B7D4-16F0C04B16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2C76A47-6040-475F-ABBA-C9D13C2DE6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83926-0C79-4F4F-9342-FD2D214A3F42}" type="datetimeFigureOut">
              <a:rPr lang="en-GB" smtClean="0"/>
              <a:t>01/02/2024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D0E900E-003F-4E72-9D04-CF928A1489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D3D9AB4-4B7F-43E8-9AFE-8E0F8432FB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7ED1C-6F86-48A7-87E9-5207024B7E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14853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DC2F459-572B-43E8-ABBB-0617286F13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83926-0C79-4F4F-9342-FD2D214A3F42}" type="datetimeFigureOut">
              <a:rPr lang="en-GB" smtClean="0"/>
              <a:t>01/02/2024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74AD02A-AA8B-4A63-92F5-94BA158129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8280954-F77A-4AC2-B1E0-941636A1D1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7ED1C-6F86-48A7-87E9-5207024B7E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65838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AA7B64-A390-40DF-8E32-A6EC8793D9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527973-9D3E-4472-B35C-9878389BC3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E9C6242-4F7F-47BE-89CA-C7AC7A8D882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6D8FA9E-AC57-43F7-A0B2-1B3E508354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83926-0C79-4F4F-9342-FD2D214A3F42}" type="datetimeFigureOut">
              <a:rPr lang="en-GB" smtClean="0"/>
              <a:t>01/02/2024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D831362-5308-4E36-8617-9B3DF74C2D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052A283-868A-4578-9587-09A64D96A0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7ED1C-6F86-48A7-87E9-5207024B7E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73047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AA5A6D-7041-4FFD-BAD4-3D0B777E70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8ECBC3C-48E0-495D-ADB5-638A2269EC0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7292162-0F5B-4E50-8ABE-CCAFD096A4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D732AD9-4253-4532-9317-596B5A7D0F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83926-0C79-4F4F-9342-FD2D214A3F42}" type="datetimeFigureOut">
              <a:rPr lang="en-GB" smtClean="0"/>
              <a:t>01/02/2024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FFD7A2-3F12-4568-BE00-F4F7C9D717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BA09BF4-F5C9-4B52-A2AD-AE1C0C00A4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7ED1C-6F86-48A7-87E9-5207024B7E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7635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CB1020-0D4F-47C3-B1F2-4C797E9DD0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3B0F5BD-8B87-4AB5-A9B6-2E59A50C51F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78D1BE-6A9E-4905-81B3-3A120E5F2A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83926-0C79-4F4F-9342-FD2D214A3F42}" type="datetimeFigureOut">
              <a:rPr lang="en-GB" smtClean="0"/>
              <a:t>01/02/2024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F24522-273E-4E4E-B9FA-538950A932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0A4E65-CCA4-4538-B0F1-18860AC516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7ED1C-6F86-48A7-87E9-5207024B7E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35814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E48CE40-B180-4E70-B262-C12EF70D8F9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CFF4DC4-7683-4DB2-8D3B-D90DB117AE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A129DF-9B7C-4A92-94AF-EEE2108DDE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83926-0C79-4F4F-9342-FD2D214A3F42}" type="datetimeFigureOut">
              <a:rPr lang="en-GB" smtClean="0"/>
              <a:t>01/02/2024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23B77E-E6CD-46E5-909B-DA0E958C71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C3A431-C823-4008-BD66-D6C56ED692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7ED1C-6F86-48A7-87E9-5207024B7E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3424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A120A09-D9B0-4C7E-9171-A39CF3746B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91C5C7-3E3F-41C8-9736-04851CB542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AFF78E-CE86-4A8D-862F-5F5640A426D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383926-0C79-4F4F-9342-FD2D214A3F42}" type="datetimeFigureOut">
              <a:rPr lang="en-GB" smtClean="0"/>
              <a:t>01/02/2024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98663B-50ED-413D-B6CB-76A3BD91B1D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D2F325-0A87-407B-923D-8BBB709A1B2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27ED1C-6F86-48A7-87E9-5207024B7E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24590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aEmF3Iylvr4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9E596C-D218-4EE4-B649-6C8EB28E015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05522" y="1122362"/>
            <a:ext cx="10608816" cy="3174429"/>
          </a:xfrm>
        </p:spPr>
        <p:txBody>
          <a:bodyPr>
            <a:normAutofit/>
          </a:bodyPr>
          <a:lstStyle/>
          <a:p>
            <a:r>
              <a:rPr lang="en-GB" dirty="0">
                <a:latin typeface="KG HAPPY" panose="02000000000000000000" pitchFamily="2" charset="0"/>
              </a:rPr>
              <a:t>Fir Tree</a:t>
            </a:r>
            <a:br>
              <a:rPr lang="en-GB" dirty="0">
                <a:latin typeface="KG HAPPY" panose="02000000000000000000" pitchFamily="2" charset="0"/>
              </a:rPr>
            </a:br>
            <a:r>
              <a:rPr lang="en-GB" dirty="0">
                <a:latin typeface="KG HAPPY" panose="02000000000000000000" pitchFamily="2" charset="0"/>
              </a:rPr>
              <a:t>Safer Internet Day 2024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4443776-7D2B-43D5-83D4-521E1EE898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55729" y="4403326"/>
            <a:ext cx="2562929" cy="1781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69559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31DB0B-892E-45A6-B2D0-C89E7EC863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96535" y="310717"/>
            <a:ext cx="11398929" cy="2885243"/>
          </a:xfrm>
        </p:spPr>
        <p:txBody>
          <a:bodyPr>
            <a:normAutofit fontScale="90000"/>
          </a:bodyPr>
          <a:lstStyle/>
          <a:p>
            <a:r>
              <a:rPr lang="en-GB" sz="4800" dirty="0">
                <a:latin typeface="KG HAPPY" panose="02000000000000000000" pitchFamily="2" charset="0"/>
              </a:rPr>
              <a:t>Can you guess the children’s book from the emoji sentence?</a:t>
            </a:r>
            <a:br>
              <a:rPr lang="en-GB" b="1" dirty="0"/>
            </a:br>
            <a:br>
              <a:rPr lang="en-GB" dirty="0"/>
            </a:br>
            <a:r>
              <a:rPr lang="en-GB" sz="4000" dirty="0"/>
              <a:t>For example, this would be Goldilocks and the Three Bears: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8600470-5418-42F9-8701-234D6E1588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2499" y="3826276"/>
            <a:ext cx="1850994" cy="185099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C5F7F40-6451-4C17-9C30-7F3D1D8D5B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0563" y="3894336"/>
            <a:ext cx="1850995" cy="185099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F75A686-1E40-4225-897A-4F42F364B2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85029" y="3894335"/>
            <a:ext cx="1850995" cy="185099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0A839E9-BAC7-4BE0-A7AA-0D38FB779E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03094" y="3894335"/>
            <a:ext cx="1850995" cy="1850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21267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D55276-A706-488D-890B-DAA1BD4D70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8000" dirty="0">
                <a:latin typeface="KG HAPPY" panose="02000000000000000000" pitchFamily="2" charset="0"/>
              </a:rPr>
              <a:t>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831BA3-57B1-4F81-9A67-FB7BA37484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060271"/>
            <a:ext cx="10515600" cy="1116691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GB" sz="3600" dirty="0">
                <a:latin typeface="KG HAPPY" panose="02000000000000000000" pitchFamily="2" charset="0"/>
              </a:rPr>
              <a:t>Charlie and the chocolate factory</a:t>
            </a:r>
          </a:p>
          <a:p>
            <a:pPr marL="0" indent="0" algn="ctr">
              <a:buNone/>
            </a:pPr>
            <a:r>
              <a:rPr lang="en-GB" sz="3600" dirty="0">
                <a:latin typeface="KG HAPPY" panose="02000000000000000000" pitchFamily="2" charset="0"/>
              </a:rPr>
              <a:t>By Roald Dahl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98E9AA7-D0A2-4952-9D6A-135686DBE6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2365" y="2076635"/>
            <a:ext cx="1909439" cy="190943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26766EF-E600-4923-9CC2-2E2DDDFD80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5150" y="2076635"/>
            <a:ext cx="1909439" cy="190943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8E4DA88-7506-4A6E-9BCA-83C6D79259B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37935" y="2102759"/>
            <a:ext cx="1883315" cy="188331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D67FE2B-E037-4FCE-B44E-6420394D3C6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37147" y="2076635"/>
            <a:ext cx="1909439" cy="1909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4050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D55276-A706-488D-890B-DAA1BD4D70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8000" dirty="0">
                <a:latin typeface="KG HAPPY" panose="02000000000000000000" pitchFamily="2" charset="0"/>
              </a:rPr>
              <a:t>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831BA3-57B1-4F81-9A67-FB7BA37484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060271"/>
            <a:ext cx="10515600" cy="1116691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GB" sz="3600" dirty="0">
                <a:latin typeface="KG HAPPY" panose="02000000000000000000" pitchFamily="2" charset="0"/>
              </a:rPr>
              <a:t>The Very Hungry Caterpillar</a:t>
            </a:r>
          </a:p>
          <a:p>
            <a:pPr marL="0" indent="0" algn="ctr">
              <a:buNone/>
            </a:pPr>
            <a:r>
              <a:rPr lang="en-GB" sz="3600" dirty="0">
                <a:latin typeface="KG HAPPY" panose="02000000000000000000" pitchFamily="2" charset="0"/>
              </a:rPr>
              <a:t>By Eric Carle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2B85399-D35A-49F0-BAC7-7FC4212DB1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34879" y="2435365"/>
            <a:ext cx="1666117" cy="166611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70F8F9A-A18E-48F8-A18A-8098D751C3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2354" y="2435365"/>
            <a:ext cx="1594282" cy="159428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4F6459A-A274-44AC-A4DA-E4BEE110C4D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7308" r="17838"/>
          <a:stretch/>
        </p:blipFill>
        <p:spPr>
          <a:xfrm>
            <a:off x="2255004" y="2408904"/>
            <a:ext cx="1801507" cy="166611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8A20A35-4740-4FA2-B836-63E020ABBCC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79365" y="2435366"/>
            <a:ext cx="1666118" cy="166611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9CEDF1F-88A1-41CA-90FB-0E45FB00365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23852" y="2408904"/>
            <a:ext cx="1666117" cy="166611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52577F0-12F4-414D-8D59-0466DDFC6EF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768337" y="2435365"/>
            <a:ext cx="1666117" cy="16661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294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D55276-A706-488D-890B-DAA1BD4D70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8000" dirty="0">
                <a:latin typeface="KG HAPPY" panose="02000000000000000000" pitchFamily="2" charset="0"/>
              </a:rPr>
              <a:t>3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831BA3-57B1-4F81-9A67-FB7BA37484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060271"/>
            <a:ext cx="10515600" cy="1116691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GB" sz="3600" dirty="0">
                <a:latin typeface="KG HAPPY" panose="02000000000000000000" pitchFamily="2" charset="0"/>
              </a:rPr>
              <a:t>The Lion the Witch and the Wardrobe</a:t>
            </a:r>
          </a:p>
          <a:p>
            <a:pPr marL="0" indent="0" algn="ctr">
              <a:buNone/>
            </a:pPr>
            <a:r>
              <a:rPr lang="en-GB" sz="3600" dirty="0">
                <a:latin typeface="KG HAPPY" panose="02000000000000000000" pitchFamily="2" charset="0"/>
              </a:rPr>
              <a:t>By C. S. Lewis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F24C54F-2D20-4E20-B226-DD5912FE46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01267" y="2414725"/>
            <a:ext cx="1768137" cy="176813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AAC08C6-9EE4-4430-851A-231ED0FADA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13214" y="2414725"/>
            <a:ext cx="1768137" cy="176813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8BFF092-492C-4848-B69B-17B9A8E601A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25161" y="2414725"/>
            <a:ext cx="1768137" cy="1768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7317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D55276-A706-488D-890B-DAA1BD4D70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8000" dirty="0">
                <a:latin typeface="KG HAPPY" panose="02000000000000000000" pitchFamily="2" charset="0"/>
              </a:rPr>
              <a:t>4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831BA3-57B1-4F81-9A67-FB7BA37484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060271"/>
            <a:ext cx="10515600" cy="1116691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GB" sz="3600" dirty="0">
                <a:latin typeface="KG HAPPY" panose="02000000000000000000" pitchFamily="2" charset="0"/>
              </a:rPr>
              <a:t>Paddington Bear</a:t>
            </a:r>
          </a:p>
          <a:p>
            <a:pPr marL="0" indent="0" algn="ctr">
              <a:buNone/>
            </a:pPr>
            <a:r>
              <a:rPr lang="en-GB" sz="3600" dirty="0">
                <a:latin typeface="KG HAPPY" panose="02000000000000000000" pitchFamily="2" charset="0"/>
              </a:rPr>
              <a:t>By Michael Bond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B33B410-9912-4D83-8CF2-5E7C4BCAD0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2345" y="2370906"/>
            <a:ext cx="2009143" cy="20091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766FBA6-EBD8-4B85-8A29-9A071B1120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45299" y="2370907"/>
            <a:ext cx="2009143" cy="20091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25A042B-9BD2-4B14-8922-B90CE57ED02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2370907"/>
            <a:ext cx="2009143" cy="200914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1FB7153-14EE-4C45-B587-5EFE256FDD5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88954" y="2370908"/>
            <a:ext cx="2009143" cy="2009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0576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D55276-A706-488D-890B-DAA1BD4D70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8000" dirty="0">
                <a:latin typeface="KG HAPPY" panose="02000000000000000000" pitchFamily="2" charset="0"/>
              </a:rPr>
              <a:t>5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831BA3-57B1-4F81-9A67-FB7BA37484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060271"/>
            <a:ext cx="10515600" cy="1116691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GB" sz="3600" dirty="0">
                <a:latin typeface="KG HAPPY" panose="02000000000000000000" pitchFamily="2" charset="0"/>
              </a:rPr>
              <a:t>The Tiger Who Came To Tea</a:t>
            </a:r>
          </a:p>
          <a:p>
            <a:pPr marL="0" indent="0" algn="ctr">
              <a:buNone/>
            </a:pPr>
            <a:r>
              <a:rPr lang="en-GB" sz="3600" dirty="0">
                <a:latin typeface="KG HAPPY" panose="02000000000000000000" pitchFamily="2" charset="0"/>
              </a:rPr>
              <a:t>By Judith Kerr</a:t>
            </a:r>
          </a:p>
        </p:txBody>
      </p:sp>
      <p:pic>
        <p:nvPicPr>
          <p:cNvPr id="1026" name="Picture 2" descr="Tiger Face Emoji (U+1F42F)">
            <a:extLst>
              <a:ext uri="{FF2B5EF4-FFF2-40B4-BE49-F238E27FC236}">
                <a16:creationId xmlns:a16="http://schemas.microsoft.com/office/drawing/2014/main" id="{5CE38E02-A98B-4A22-8A6D-E706A33DE8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9841" y="1797729"/>
            <a:ext cx="243840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F543ED5-2D8A-4ECC-BF3D-1F148432481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7119" b="13010"/>
          <a:stretch/>
        </p:blipFill>
        <p:spPr>
          <a:xfrm>
            <a:off x="6183806" y="1797730"/>
            <a:ext cx="2862132" cy="243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80087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D55276-A706-488D-890B-DAA1BD4D70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8000" dirty="0">
                <a:latin typeface="KG HAPPY" panose="02000000000000000000" pitchFamily="2" charset="0"/>
              </a:rPr>
              <a:t>6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831BA3-57B1-4F81-9A67-FB7BA37484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060271"/>
            <a:ext cx="10515600" cy="1116691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GB" sz="3600" dirty="0">
                <a:latin typeface="KG HAPPY" panose="02000000000000000000" pitchFamily="2" charset="0"/>
              </a:rPr>
              <a:t>Green Eggs and Ham</a:t>
            </a:r>
          </a:p>
          <a:p>
            <a:pPr marL="0" indent="0" algn="ctr">
              <a:buNone/>
            </a:pPr>
            <a:r>
              <a:rPr lang="en-GB" sz="3600" dirty="0">
                <a:latin typeface="KG HAPPY" panose="02000000000000000000" pitchFamily="2" charset="0"/>
              </a:rPr>
              <a:t>By Dr Seuss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7179D61-4462-4003-A445-58A3A9B56F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5643" y="2593759"/>
            <a:ext cx="1670482" cy="167048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2E4E70C-8D33-473C-BA1C-BAB4E6A2AB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3219" y="2593759"/>
            <a:ext cx="1670482" cy="167048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B0C2CF1-4105-4752-B7F0-BBBD83282F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2593759"/>
            <a:ext cx="1670482" cy="167048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466BAB3-DE36-470E-A984-2D2E944CAEE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32814" y="2593759"/>
            <a:ext cx="1670482" cy="1670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79747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4205CA-662A-47FB-A28A-EFB94253234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3065" y="372861"/>
            <a:ext cx="11683014" cy="5681709"/>
          </a:xfrm>
        </p:spPr>
        <p:txBody>
          <a:bodyPr>
            <a:normAutofit/>
          </a:bodyPr>
          <a:lstStyle/>
          <a:p>
            <a:r>
              <a:rPr lang="en-GB" dirty="0">
                <a:latin typeface="KG HAPPY" panose="02000000000000000000" pitchFamily="2" charset="0"/>
              </a:rPr>
              <a:t>True or False?</a:t>
            </a:r>
            <a:br>
              <a:rPr lang="en-GB" dirty="0">
                <a:latin typeface="KG HAPPY" panose="02000000000000000000" pitchFamily="2" charset="0"/>
              </a:rPr>
            </a:br>
            <a:br>
              <a:rPr lang="en-GB" dirty="0">
                <a:latin typeface="KG HAPPY" panose="02000000000000000000" pitchFamily="2" charset="0"/>
              </a:rPr>
            </a:br>
            <a:br>
              <a:rPr lang="en-GB" dirty="0">
                <a:latin typeface="KG HAPPY" panose="02000000000000000000" pitchFamily="2" charset="0"/>
              </a:rPr>
            </a:br>
            <a:r>
              <a:rPr lang="en-GB" dirty="0">
                <a:latin typeface="KG HAPPY" panose="02000000000000000000" pitchFamily="2" charset="0"/>
              </a:rPr>
              <a:t>If something is posted online it will be there forever.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706B9C4-58E3-4463-9440-EEC1B26692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6146" y="238772"/>
            <a:ext cx="2056753" cy="20567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42864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2587E8-F30E-480E-84CA-CB291DD320E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81957" y="563070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GB" sz="16600" dirty="0">
                <a:latin typeface="KG HAPPY" panose="02000000000000000000" pitchFamily="2" charset="0"/>
              </a:rPr>
              <a:t>True!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399D1B9-E410-4ECF-B58A-756C795C497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36847" y="3184787"/>
            <a:ext cx="10901778" cy="2387600"/>
          </a:xfrm>
        </p:spPr>
        <p:txBody>
          <a:bodyPr>
            <a:normAutofit/>
          </a:bodyPr>
          <a:lstStyle/>
          <a:p>
            <a:r>
              <a:rPr lang="en-GB" sz="4000" dirty="0">
                <a:highlight>
                  <a:srgbClr val="FFFF00"/>
                </a:highlight>
              </a:rPr>
              <a:t>All information posted online will stay there forever.</a:t>
            </a:r>
          </a:p>
          <a:p>
            <a:r>
              <a:rPr lang="en-GB" sz="3200" dirty="0"/>
              <a:t>This could be many things including: pictures, videos, comments, group chats, search history, emails, gaming history and much more…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FABF6BB-2F72-4EF1-B6F8-62203BACCC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86017" y="328953"/>
            <a:ext cx="2059140" cy="2059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78455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E82035-2141-42B9-9F22-6B0DA8F463C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16744" y="656946"/>
            <a:ext cx="10955045" cy="1480105"/>
          </a:xfrm>
        </p:spPr>
        <p:txBody>
          <a:bodyPr>
            <a:normAutofit fontScale="90000"/>
          </a:bodyPr>
          <a:lstStyle/>
          <a:p>
            <a:r>
              <a:rPr lang="en-GB" sz="6600" dirty="0">
                <a:latin typeface="KG HAPPY" panose="02000000000000000000" pitchFamily="2" charset="0"/>
              </a:rPr>
              <a:t>Why is this important to know?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96A4ABD-77DC-4BD3-BD4F-6553B6AB7B0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38073" y="2201662"/>
            <a:ext cx="10594019" cy="3559946"/>
          </a:xfrm>
        </p:spPr>
        <p:txBody>
          <a:bodyPr>
            <a:norm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3600" dirty="0"/>
              <a:t>We need to be careful about what information we share online.</a:t>
            </a:r>
          </a:p>
          <a:p>
            <a:pPr algn="l"/>
            <a:endParaRPr lang="en-GB" sz="3600" dirty="0"/>
          </a:p>
          <a:p>
            <a:pPr algn="l"/>
            <a:r>
              <a:rPr lang="en-GB" sz="3600" dirty="0"/>
              <a:t>Including: pictures, videos, comments, messages and personal information.</a:t>
            </a:r>
          </a:p>
          <a:p>
            <a:pPr algn="l"/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A88D535-A30B-43EA-9964-1E58C93D26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09580" y="4607472"/>
            <a:ext cx="3542722" cy="1992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24152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55157D-ABCD-44C6-949E-99981C16C50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22050" y="1024707"/>
            <a:ext cx="10555550" cy="2579625"/>
          </a:xfrm>
        </p:spPr>
        <p:txBody>
          <a:bodyPr>
            <a:normAutofit fontScale="90000"/>
          </a:bodyPr>
          <a:lstStyle/>
          <a:p>
            <a:r>
              <a:rPr lang="en-GB" sz="6600" dirty="0">
                <a:latin typeface="KG HAPPY" panose="02000000000000000000" pitchFamily="2" charset="0"/>
              </a:rPr>
              <a:t>Fir Tree Safer Internet Day Challenge: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8D78652-F795-4725-929F-4F52F648ECE1}"/>
              </a:ext>
            </a:extLst>
          </p:cNvPr>
          <p:cNvSpPr/>
          <p:nvPr/>
        </p:nvSpPr>
        <p:spPr>
          <a:xfrm>
            <a:off x="275208" y="3951719"/>
            <a:ext cx="2731362" cy="210400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KG HAPPY" panose="02000000000000000000" pitchFamily="2" charset="0"/>
              </a:rPr>
              <a:t>Mission A:</a:t>
            </a: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KG HAPPY" panose="02000000000000000000" pitchFamily="2" charset="0"/>
              </a:rPr>
              <a:t>Year 3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7644306-F703-4FEA-930D-200BAC587CB4}"/>
              </a:ext>
            </a:extLst>
          </p:cNvPr>
          <p:cNvSpPr/>
          <p:nvPr/>
        </p:nvSpPr>
        <p:spPr>
          <a:xfrm>
            <a:off x="3259585" y="3951719"/>
            <a:ext cx="2635188" cy="2104008"/>
          </a:xfrm>
          <a:prstGeom prst="rect">
            <a:avLst/>
          </a:prstGeom>
          <a:solidFill>
            <a:srgbClr val="00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KG HAPPY" panose="02000000000000000000" pitchFamily="2" charset="0"/>
              </a:rPr>
              <a:t>Mission B:</a:t>
            </a: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KG HAPPY" panose="02000000000000000000" pitchFamily="2" charset="0"/>
              </a:rPr>
              <a:t>Year 4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18F6E03-6A0E-4399-80CA-76F44B29BEB2}"/>
              </a:ext>
            </a:extLst>
          </p:cNvPr>
          <p:cNvSpPr/>
          <p:nvPr/>
        </p:nvSpPr>
        <p:spPr>
          <a:xfrm>
            <a:off x="6125592" y="3951719"/>
            <a:ext cx="2635188" cy="210400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KG HAPPY" panose="02000000000000000000" pitchFamily="2" charset="0"/>
              </a:rPr>
              <a:t>Mission C:</a:t>
            </a: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KG HAPPY" panose="02000000000000000000" pitchFamily="2" charset="0"/>
              </a:rPr>
              <a:t>Year 5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3BEE33B-C3E9-46EA-B2F2-9BF7A2F4E90A}"/>
              </a:ext>
            </a:extLst>
          </p:cNvPr>
          <p:cNvSpPr/>
          <p:nvPr/>
        </p:nvSpPr>
        <p:spPr>
          <a:xfrm>
            <a:off x="9013794" y="3951719"/>
            <a:ext cx="2713607" cy="2104008"/>
          </a:xfrm>
          <a:prstGeom prst="rect">
            <a:avLst/>
          </a:prstGeom>
          <a:solidFill>
            <a:srgbClr val="00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KG HAPPY" panose="02000000000000000000" pitchFamily="2" charset="0"/>
              </a:rPr>
              <a:t>Mission D:</a:t>
            </a: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KG HAPPY" panose="02000000000000000000" pitchFamily="2" charset="0"/>
              </a:rPr>
              <a:t>Year 6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6E1ED09-8F57-4E76-92B6-879E52D231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52591" y="150181"/>
            <a:ext cx="1450018" cy="1450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40805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E707353A-8DC8-4F4E-B019-819A85EB107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42316" y="426129"/>
            <a:ext cx="9144000" cy="2355865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KG HAPPY" panose="02000000000000000000" pitchFamily="2" charset="0"/>
              </a:rPr>
              <a:t>Fir Tree</a:t>
            </a:r>
            <a:br>
              <a:rPr lang="en-GB" dirty="0">
                <a:latin typeface="KG HAPPY" panose="02000000000000000000" pitchFamily="2" charset="0"/>
              </a:rPr>
            </a:br>
            <a:r>
              <a:rPr lang="en-GB" dirty="0">
                <a:latin typeface="KG HAPPY" panose="02000000000000000000" pitchFamily="2" charset="0"/>
              </a:rPr>
              <a:t>Safe Password Competition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C319B56-F4BF-4C4D-8FD4-7218125D35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44833" y="292455"/>
            <a:ext cx="1388488" cy="96499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476CF2B-08B4-47F9-9FEA-8AA2B336A2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310" y="201081"/>
            <a:ext cx="1388488" cy="96499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60A3642-47A2-4FBB-A3E2-564013A2F2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96445" y="3208044"/>
            <a:ext cx="4835741" cy="322382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B94C1AF-7AEC-43F5-9112-E885279528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01308" y="4785064"/>
            <a:ext cx="1785892" cy="1785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98495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7A52D5-A04C-4D03-9EFE-7997AC6DC9F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98990" y="266330"/>
            <a:ext cx="10715348" cy="3950563"/>
          </a:xfrm>
        </p:spPr>
        <p:txBody>
          <a:bodyPr>
            <a:normAutofit/>
          </a:bodyPr>
          <a:lstStyle/>
          <a:p>
            <a:r>
              <a:rPr lang="en-GB" sz="7200" dirty="0">
                <a:latin typeface="KG HAPPY" panose="02000000000000000000" pitchFamily="2" charset="0"/>
              </a:rPr>
              <a:t>What makes a strong password?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33D9CD0-BCC2-4B83-9FDE-85819F9145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2017" y="4563121"/>
            <a:ext cx="1857264" cy="178774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ED02E9F-6770-4ABC-A1DA-03B4C03BF4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9952719" y="4563121"/>
            <a:ext cx="1857264" cy="1787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34030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845ECA15-AD4C-42D5-9835-99B9B93B324E}"/>
              </a:ext>
            </a:extLst>
          </p:cNvPr>
          <p:cNvSpPr/>
          <p:nvPr/>
        </p:nvSpPr>
        <p:spPr>
          <a:xfrm>
            <a:off x="1188729" y="4504963"/>
            <a:ext cx="947335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hlinkClick r:id="rId2"/>
              </a:rPr>
              <a:t>https://www.youtube.com/watch?v=aEmF3Iylvr4</a:t>
            </a:r>
            <a:endParaRPr lang="en-GB" sz="36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250820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42A1CA-0DFC-4367-91BD-924F656830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KG HAPPY" panose="02000000000000000000" pitchFamily="2" charset="0"/>
              </a:rPr>
              <a:t>S2S Checklist: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040F30-ECE3-4A61-ACC9-F9E2B56944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119237"/>
          </a:xfrm>
        </p:spPr>
        <p:txBody>
          <a:bodyPr>
            <a:normAutofit fontScale="85000" lnSpcReduction="10000"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8 – 14 characters in length. The longer the better.</a:t>
            </a:r>
          </a:p>
          <a:p>
            <a:r>
              <a:rPr lang="en-GB" b="1" dirty="0">
                <a:solidFill>
                  <a:srgbClr val="00B0F0"/>
                </a:solidFill>
              </a:rPr>
              <a:t>Include numbers, symbols, capital letters and lower case letters – mix these up.</a:t>
            </a:r>
          </a:p>
          <a:p>
            <a:r>
              <a:rPr lang="en-GB" b="1" dirty="0">
                <a:solidFill>
                  <a:srgbClr val="FF9900"/>
                </a:solidFill>
              </a:rPr>
              <a:t>Avoid personal information such as: birthdays, address, phone number, pets names.</a:t>
            </a:r>
          </a:p>
          <a:p>
            <a:r>
              <a:rPr lang="en-GB" b="1" dirty="0">
                <a:solidFill>
                  <a:srgbClr val="7030A0"/>
                </a:solidFill>
              </a:rPr>
              <a:t>Not dictionary words or usual combinations of words: Firefighter</a:t>
            </a:r>
          </a:p>
          <a:p>
            <a:r>
              <a:rPr lang="en-GB" b="1" dirty="0">
                <a:solidFill>
                  <a:srgbClr val="FF66CC"/>
                </a:solidFill>
              </a:rPr>
              <a:t>Avoid using obvious substitutes: H0use.</a:t>
            </a:r>
          </a:p>
          <a:p>
            <a:r>
              <a:rPr lang="en-GB" b="1" dirty="0">
                <a:solidFill>
                  <a:srgbClr val="3333FF"/>
                </a:solidFill>
              </a:rPr>
              <a:t>Use a sentence to remember your password: Jack and Jill Went Up The Hill: JAJWUTH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22BF888-CCB3-4AB2-BD1B-FFE5D5B4FF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71226" y="152577"/>
            <a:ext cx="2210825" cy="160558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25D33D6-B89F-4496-92E1-7444E2F245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71226" y="4944861"/>
            <a:ext cx="2241312" cy="177881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31BAE0B-7FF4-49A4-A50A-8DE738EBD1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47208" y="5197360"/>
            <a:ext cx="3160450" cy="143896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6C987D3-0622-42AE-8CD7-3211208B96B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91459" y="5197360"/>
            <a:ext cx="2519408" cy="1418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125346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6AB331-81A3-4604-9C74-9088E66BB9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dirty="0">
                <a:latin typeface="KG HAPPY" panose="02000000000000000000" pitchFamily="2" charset="0"/>
              </a:rPr>
              <a:t>How do I enter?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E55FBF-C9E6-40C8-A325-E31A9D307E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9697" y="1825624"/>
            <a:ext cx="11771790" cy="4779361"/>
          </a:xfrm>
        </p:spPr>
        <p:txBody>
          <a:bodyPr>
            <a:normAutofit fontScale="85000" lnSpcReduction="20000"/>
          </a:bodyPr>
          <a:lstStyle/>
          <a:p>
            <a:r>
              <a:rPr lang="en-GB" dirty="0"/>
              <a:t>Write your password idea on a spare piece of paper.</a:t>
            </a:r>
          </a:p>
          <a:p>
            <a:r>
              <a:rPr lang="en-GB" dirty="0"/>
              <a:t>Include your:</a:t>
            </a:r>
            <a:br>
              <a:rPr lang="en-GB" dirty="0"/>
            </a:br>
            <a:r>
              <a:rPr lang="en-GB" b="1" dirty="0"/>
              <a:t>Full Name</a:t>
            </a:r>
            <a:br>
              <a:rPr lang="en-GB" b="1" dirty="0"/>
            </a:br>
            <a:r>
              <a:rPr lang="en-GB" b="1" dirty="0"/>
              <a:t>Year</a:t>
            </a:r>
            <a:br>
              <a:rPr lang="en-GB" b="1" dirty="0"/>
            </a:br>
            <a:r>
              <a:rPr lang="en-GB" b="1" dirty="0"/>
              <a:t>Class</a:t>
            </a:r>
          </a:p>
          <a:p>
            <a:pPr marL="0" indent="0">
              <a:buNone/>
            </a:pPr>
            <a:br>
              <a:rPr lang="en-GB" b="1" dirty="0"/>
            </a:br>
            <a:r>
              <a:rPr lang="en-GB" dirty="0"/>
              <a:t>Bonus points for people who explain why they’ve chosen that password.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 strongest 3 passwords will be chosen by Mr Knight and awarded a prize.</a:t>
            </a:r>
          </a:p>
          <a:p>
            <a:pPr marL="0" indent="0">
              <a:buNone/>
            </a:pPr>
            <a:r>
              <a:rPr lang="en-GB" dirty="0"/>
              <a:t>Competition open until: </a:t>
            </a:r>
            <a:r>
              <a:rPr lang="en-GB" dirty="0">
                <a:solidFill>
                  <a:srgbClr val="FF0000"/>
                </a:solidFill>
              </a:rPr>
              <a:t>Wednesday 14</a:t>
            </a:r>
            <a:r>
              <a:rPr lang="en-GB" baseline="30000" dirty="0">
                <a:solidFill>
                  <a:srgbClr val="FF0000"/>
                </a:solidFill>
              </a:rPr>
              <a:t>th</a:t>
            </a:r>
            <a:r>
              <a:rPr lang="en-GB" dirty="0">
                <a:solidFill>
                  <a:srgbClr val="FF0000"/>
                </a:solidFill>
              </a:rPr>
              <a:t> February 2024</a:t>
            </a:r>
            <a:br>
              <a:rPr lang="en-GB" dirty="0"/>
            </a:br>
            <a:endParaRPr lang="en-GB" dirty="0"/>
          </a:p>
          <a:p>
            <a:pPr marL="0" indent="0" algn="ctr">
              <a:buNone/>
            </a:pPr>
            <a:r>
              <a:rPr lang="en-GB" sz="3800" b="1" dirty="0"/>
              <a:t>The password box will sit in the library where you can enter your idea.</a:t>
            </a:r>
          </a:p>
          <a:p>
            <a:pPr marL="0" indent="0" algn="ctr">
              <a:buNone/>
            </a:pPr>
            <a:r>
              <a:rPr lang="en-GB" b="1" dirty="0"/>
              <a:t>Note: DO NOT USE THIS PASSWORD ONCE ENTERED!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A25B62F-586A-4EA3-ACF9-D0CA33E962A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3697" b="19582"/>
          <a:stretch/>
        </p:blipFill>
        <p:spPr>
          <a:xfrm>
            <a:off x="9428505" y="1690688"/>
            <a:ext cx="2290019" cy="1951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336533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6AB331-81A3-4604-9C74-9088E66BB9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668" y="1386057"/>
            <a:ext cx="10515600" cy="1916436"/>
          </a:xfrm>
        </p:spPr>
        <p:txBody>
          <a:bodyPr>
            <a:normAutofit/>
          </a:bodyPr>
          <a:lstStyle/>
          <a:p>
            <a:pPr algn="ctr"/>
            <a:r>
              <a:rPr lang="en-GB" sz="8800" dirty="0">
                <a:latin typeface="KG HAPPY" panose="02000000000000000000" pitchFamily="2" charset="0"/>
              </a:rPr>
              <a:t>Good Luck!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E28355A-7DB7-4253-9D8A-B9BEA0E1DA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21728" y="3302493"/>
            <a:ext cx="2510901" cy="245859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4059725-A183-45F1-B11E-16A850CFEF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0391" y="3322683"/>
            <a:ext cx="2510901" cy="2510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10787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325</TotalTime>
  <Words>399</Words>
  <Application>Microsoft Office PowerPoint</Application>
  <PresentationFormat>Widescreen</PresentationFormat>
  <Paragraphs>57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KG HAPPY</vt:lpstr>
      <vt:lpstr>Office Theme</vt:lpstr>
      <vt:lpstr>Fir Tree Safer Internet Day 2024</vt:lpstr>
      <vt:lpstr>Can you guess the children’s book from the emoji sentence?  For example, this would be Goldilocks and the Three Bears:</vt:lpstr>
      <vt:lpstr>1</vt:lpstr>
      <vt:lpstr>2</vt:lpstr>
      <vt:lpstr>3</vt:lpstr>
      <vt:lpstr>4</vt:lpstr>
      <vt:lpstr>5</vt:lpstr>
      <vt:lpstr>6</vt:lpstr>
      <vt:lpstr>True or False?   If something is posted online it will be there forever.</vt:lpstr>
      <vt:lpstr>True!</vt:lpstr>
      <vt:lpstr>Why is this important to know?</vt:lpstr>
      <vt:lpstr>Fir Tree Safer Internet Day Challenge:</vt:lpstr>
      <vt:lpstr>Fir Tree Safe Password Competition</vt:lpstr>
      <vt:lpstr>What makes a strong password?</vt:lpstr>
      <vt:lpstr>PowerPoint Presentation</vt:lpstr>
      <vt:lpstr>S2S Checklist:</vt:lpstr>
      <vt:lpstr>How do I enter?</vt:lpstr>
      <vt:lpstr>Good Luck!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Fir Tree Safer Internet Day 2024</dc:title>
  <dc:creator>Sophie Lloyd</dc:creator>
  <cp:lastModifiedBy>Sophie Lloyd</cp:lastModifiedBy>
  <cp:revision>26</cp:revision>
  <dcterms:created xsi:type="dcterms:W3CDTF">2024-01-25T16:30:29Z</dcterms:created>
  <dcterms:modified xsi:type="dcterms:W3CDTF">2024-02-01T08:21:58Z</dcterms:modified>
</cp:coreProperties>
</file>