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58" r:id="rId4"/>
    <p:sldId id="257" r:id="rId5"/>
    <p:sldId id="260" r:id="rId6"/>
    <p:sldId id="261" r:id="rId7"/>
    <p:sldId id="262" r:id="rId8"/>
    <p:sldId id="263" r:id="rId9"/>
    <p:sldId id="264" r:id="rId10"/>
    <p:sldId id="265" r:id="rId11"/>
    <p:sldId id="267" r:id="rId12"/>
    <p:sldId id="266"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04" autoAdjust="0"/>
    <p:restoredTop sz="94660"/>
  </p:normalViewPr>
  <p:slideViewPr>
    <p:cSldViewPr snapToGrid="0">
      <p:cViewPr varScale="1">
        <p:scale>
          <a:sx n="78" d="100"/>
          <a:sy n="78" d="100"/>
        </p:scale>
        <p:origin x="72" y="9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12B58-7797-4431-9268-189E166CE14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1316FB3-272B-4F6B-A7F9-BE97D7365B9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754A558-122F-4880-99A3-B79A7D3D6709}"/>
              </a:ext>
            </a:extLst>
          </p:cNvPr>
          <p:cNvSpPr>
            <a:spLocks noGrp="1"/>
          </p:cNvSpPr>
          <p:nvPr>
            <p:ph type="dt" sz="half" idx="10"/>
          </p:nvPr>
        </p:nvSpPr>
        <p:spPr/>
        <p:txBody>
          <a:bodyPr/>
          <a:lstStyle/>
          <a:p>
            <a:fld id="{295AFF5D-3B93-4C5D-8E19-A7726C7BDDD9}" type="datetimeFigureOut">
              <a:rPr lang="en-GB" smtClean="0"/>
              <a:t>01/07/2025</a:t>
            </a:fld>
            <a:endParaRPr lang="en-GB"/>
          </a:p>
        </p:txBody>
      </p:sp>
      <p:sp>
        <p:nvSpPr>
          <p:cNvPr id="5" name="Footer Placeholder 4">
            <a:extLst>
              <a:ext uri="{FF2B5EF4-FFF2-40B4-BE49-F238E27FC236}">
                <a16:creationId xmlns:a16="http://schemas.microsoft.com/office/drawing/2014/main" id="{56F54C11-60A0-4582-A1D8-23DDB38AF8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1E76AA-447F-4945-8A17-6E8448F2FD0F}"/>
              </a:ext>
            </a:extLst>
          </p:cNvPr>
          <p:cNvSpPr>
            <a:spLocks noGrp="1"/>
          </p:cNvSpPr>
          <p:nvPr>
            <p:ph type="sldNum" sz="quarter" idx="12"/>
          </p:nvPr>
        </p:nvSpPr>
        <p:spPr/>
        <p:txBody>
          <a:bodyPr/>
          <a:lstStyle/>
          <a:p>
            <a:fld id="{B5CAE7EC-E1F9-41A9-AAFB-1ABC61E32113}" type="slidenum">
              <a:rPr lang="en-GB" smtClean="0"/>
              <a:t>‹#›</a:t>
            </a:fld>
            <a:endParaRPr lang="en-GB"/>
          </a:p>
        </p:txBody>
      </p:sp>
    </p:spTree>
    <p:extLst>
      <p:ext uri="{BB962C8B-B14F-4D97-AF65-F5344CB8AC3E}">
        <p14:creationId xmlns:p14="http://schemas.microsoft.com/office/powerpoint/2010/main" val="25410799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B0449-6D80-4C0B-9A01-A3C4627EBFB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7EF699B-98CA-4A68-B53D-6E7EE08D94F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2E68824-BB69-4542-B15A-1D0CE57F32F5}"/>
              </a:ext>
            </a:extLst>
          </p:cNvPr>
          <p:cNvSpPr>
            <a:spLocks noGrp="1"/>
          </p:cNvSpPr>
          <p:nvPr>
            <p:ph type="dt" sz="half" idx="10"/>
          </p:nvPr>
        </p:nvSpPr>
        <p:spPr/>
        <p:txBody>
          <a:bodyPr/>
          <a:lstStyle/>
          <a:p>
            <a:fld id="{295AFF5D-3B93-4C5D-8E19-A7726C7BDDD9}" type="datetimeFigureOut">
              <a:rPr lang="en-GB" smtClean="0"/>
              <a:t>01/07/2025</a:t>
            </a:fld>
            <a:endParaRPr lang="en-GB"/>
          </a:p>
        </p:txBody>
      </p:sp>
      <p:sp>
        <p:nvSpPr>
          <p:cNvPr id="5" name="Footer Placeholder 4">
            <a:extLst>
              <a:ext uri="{FF2B5EF4-FFF2-40B4-BE49-F238E27FC236}">
                <a16:creationId xmlns:a16="http://schemas.microsoft.com/office/drawing/2014/main" id="{62D4673C-69C3-47E7-91CE-B5D4C185D6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7570F43-E5D4-4A39-9DE4-1E7D74E31DEE}"/>
              </a:ext>
            </a:extLst>
          </p:cNvPr>
          <p:cNvSpPr>
            <a:spLocks noGrp="1"/>
          </p:cNvSpPr>
          <p:nvPr>
            <p:ph type="sldNum" sz="quarter" idx="12"/>
          </p:nvPr>
        </p:nvSpPr>
        <p:spPr/>
        <p:txBody>
          <a:bodyPr/>
          <a:lstStyle/>
          <a:p>
            <a:fld id="{B5CAE7EC-E1F9-41A9-AAFB-1ABC61E32113}" type="slidenum">
              <a:rPr lang="en-GB" smtClean="0"/>
              <a:t>‹#›</a:t>
            </a:fld>
            <a:endParaRPr lang="en-GB"/>
          </a:p>
        </p:txBody>
      </p:sp>
    </p:spTree>
    <p:extLst>
      <p:ext uri="{BB962C8B-B14F-4D97-AF65-F5344CB8AC3E}">
        <p14:creationId xmlns:p14="http://schemas.microsoft.com/office/powerpoint/2010/main" val="32999231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90188B-DF57-44CB-8A79-1D7FDEE2FA9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B886255-31DF-4239-8021-C24CE2E188A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3BFA3B1-55C5-4028-80D5-F82AB08BFE15}"/>
              </a:ext>
            </a:extLst>
          </p:cNvPr>
          <p:cNvSpPr>
            <a:spLocks noGrp="1"/>
          </p:cNvSpPr>
          <p:nvPr>
            <p:ph type="dt" sz="half" idx="10"/>
          </p:nvPr>
        </p:nvSpPr>
        <p:spPr/>
        <p:txBody>
          <a:bodyPr/>
          <a:lstStyle/>
          <a:p>
            <a:fld id="{295AFF5D-3B93-4C5D-8E19-A7726C7BDDD9}" type="datetimeFigureOut">
              <a:rPr lang="en-GB" smtClean="0"/>
              <a:t>01/07/2025</a:t>
            </a:fld>
            <a:endParaRPr lang="en-GB"/>
          </a:p>
        </p:txBody>
      </p:sp>
      <p:sp>
        <p:nvSpPr>
          <p:cNvPr id="5" name="Footer Placeholder 4">
            <a:extLst>
              <a:ext uri="{FF2B5EF4-FFF2-40B4-BE49-F238E27FC236}">
                <a16:creationId xmlns:a16="http://schemas.microsoft.com/office/drawing/2014/main" id="{914D5B02-96E4-41CD-AACB-19441E232C3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765DE4E-42BE-45DF-B9B8-2E2502DE36E5}"/>
              </a:ext>
            </a:extLst>
          </p:cNvPr>
          <p:cNvSpPr>
            <a:spLocks noGrp="1"/>
          </p:cNvSpPr>
          <p:nvPr>
            <p:ph type="sldNum" sz="quarter" idx="12"/>
          </p:nvPr>
        </p:nvSpPr>
        <p:spPr/>
        <p:txBody>
          <a:bodyPr/>
          <a:lstStyle/>
          <a:p>
            <a:fld id="{B5CAE7EC-E1F9-41A9-AAFB-1ABC61E32113}" type="slidenum">
              <a:rPr lang="en-GB" smtClean="0"/>
              <a:t>‹#›</a:t>
            </a:fld>
            <a:endParaRPr lang="en-GB"/>
          </a:p>
        </p:txBody>
      </p:sp>
    </p:spTree>
    <p:extLst>
      <p:ext uri="{BB962C8B-B14F-4D97-AF65-F5344CB8AC3E}">
        <p14:creationId xmlns:p14="http://schemas.microsoft.com/office/powerpoint/2010/main" val="7395634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1D68BE-5175-4368-91FB-88BE9BF33AB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827CB40-ED0B-443D-ABDE-0162B6FD831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C4CC860-8C34-497A-9B63-2639F030D12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9F49F14-AE71-4455-9A91-6583631A015F}"/>
              </a:ext>
            </a:extLst>
          </p:cNvPr>
          <p:cNvSpPr>
            <a:spLocks noGrp="1"/>
          </p:cNvSpPr>
          <p:nvPr>
            <p:ph type="dt" sz="half" idx="10"/>
          </p:nvPr>
        </p:nvSpPr>
        <p:spPr/>
        <p:txBody>
          <a:bodyPr/>
          <a:lstStyle/>
          <a:p>
            <a:fld id="{295AFF5D-3B93-4C5D-8E19-A7726C7BDDD9}" type="datetimeFigureOut">
              <a:rPr lang="en-GB" smtClean="0"/>
              <a:t>01/07/2025</a:t>
            </a:fld>
            <a:endParaRPr lang="en-GB"/>
          </a:p>
        </p:txBody>
      </p:sp>
      <p:sp>
        <p:nvSpPr>
          <p:cNvPr id="6" name="Footer Placeholder 5">
            <a:extLst>
              <a:ext uri="{FF2B5EF4-FFF2-40B4-BE49-F238E27FC236}">
                <a16:creationId xmlns:a16="http://schemas.microsoft.com/office/drawing/2014/main" id="{8C5C08C8-988D-47EB-9FA9-9312D948496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AAC7377-115E-4D00-BF16-617EF73A349B}"/>
              </a:ext>
            </a:extLst>
          </p:cNvPr>
          <p:cNvSpPr>
            <a:spLocks noGrp="1"/>
          </p:cNvSpPr>
          <p:nvPr>
            <p:ph type="sldNum" sz="quarter" idx="12"/>
          </p:nvPr>
        </p:nvSpPr>
        <p:spPr/>
        <p:txBody>
          <a:bodyPr/>
          <a:lstStyle/>
          <a:p>
            <a:fld id="{B5CAE7EC-E1F9-41A9-AAFB-1ABC61E32113}" type="slidenum">
              <a:rPr lang="en-GB" smtClean="0"/>
              <a:t>‹#›</a:t>
            </a:fld>
            <a:endParaRPr lang="en-GB"/>
          </a:p>
        </p:txBody>
      </p:sp>
    </p:spTree>
    <p:extLst>
      <p:ext uri="{BB962C8B-B14F-4D97-AF65-F5344CB8AC3E}">
        <p14:creationId xmlns:p14="http://schemas.microsoft.com/office/powerpoint/2010/main" val="12764356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4565E-03BB-4EE5-8E96-048A93BE87F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A72A435-0977-45A2-A12A-D059D0F487E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30A088A9-749E-4FF8-A995-9CF744DB324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B9F1E78-33F7-4056-9B9B-380353FB97D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1CD3F50-62C2-4C5D-B322-6B135FF8E16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CF91FFE-2669-4C67-9526-0A89C72D5CAD}"/>
              </a:ext>
            </a:extLst>
          </p:cNvPr>
          <p:cNvSpPr>
            <a:spLocks noGrp="1"/>
          </p:cNvSpPr>
          <p:nvPr>
            <p:ph type="dt" sz="half" idx="10"/>
          </p:nvPr>
        </p:nvSpPr>
        <p:spPr/>
        <p:txBody>
          <a:bodyPr/>
          <a:lstStyle/>
          <a:p>
            <a:fld id="{295AFF5D-3B93-4C5D-8E19-A7726C7BDDD9}" type="datetimeFigureOut">
              <a:rPr lang="en-GB" smtClean="0"/>
              <a:t>01/07/2025</a:t>
            </a:fld>
            <a:endParaRPr lang="en-GB"/>
          </a:p>
        </p:txBody>
      </p:sp>
      <p:sp>
        <p:nvSpPr>
          <p:cNvPr id="8" name="Footer Placeholder 7">
            <a:extLst>
              <a:ext uri="{FF2B5EF4-FFF2-40B4-BE49-F238E27FC236}">
                <a16:creationId xmlns:a16="http://schemas.microsoft.com/office/drawing/2014/main" id="{9D3FFD29-0761-442C-B81F-ECF9E2A0B43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3DF6102-EBE6-42FD-90AE-2BD4D923E599}"/>
              </a:ext>
            </a:extLst>
          </p:cNvPr>
          <p:cNvSpPr>
            <a:spLocks noGrp="1"/>
          </p:cNvSpPr>
          <p:nvPr>
            <p:ph type="sldNum" sz="quarter" idx="12"/>
          </p:nvPr>
        </p:nvSpPr>
        <p:spPr/>
        <p:txBody>
          <a:bodyPr/>
          <a:lstStyle/>
          <a:p>
            <a:fld id="{B5CAE7EC-E1F9-41A9-AAFB-1ABC61E32113}" type="slidenum">
              <a:rPr lang="en-GB" smtClean="0"/>
              <a:t>‹#›</a:t>
            </a:fld>
            <a:endParaRPr lang="en-GB"/>
          </a:p>
        </p:txBody>
      </p:sp>
    </p:spTree>
    <p:extLst>
      <p:ext uri="{BB962C8B-B14F-4D97-AF65-F5344CB8AC3E}">
        <p14:creationId xmlns:p14="http://schemas.microsoft.com/office/powerpoint/2010/main" val="25382083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C4DBD0-3B03-4D2F-A51F-1193B02559E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7D2C8FC-ED6B-42B8-B8E0-40C242E85CC3}"/>
              </a:ext>
            </a:extLst>
          </p:cNvPr>
          <p:cNvSpPr>
            <a:spLocks noGrp="1"/>
          </p:cNvSpPr>
          <p:nvPr>
            <p:ph type="dt" sz="half" idx="10"/>
          </p:nvPr>
        </p:nvSpPr>
        <p:spPr/>
        <p:txBody>
          <a:bodyPr/>
          <a:lstStyle/>
          <a:p>
            <a:fld id="{295AFF5D-3B93-4C5D-8E19-A7726C7BDDD9}" type="datetimeFigureOut">
              <a:rPr lang="en-GB" smtClean="0"/>
              <a:t>01/07/2025</a:t>
            </a:fld>
            <a:endParaRPr lang="en-GB"/>
          </a:p>
        </p:txBody>
      </p:sp>
      <p:sp>
        <p:nvSpPr>
          <p:cNvPr id="4" name="Footer Placeholder 3">
            <a:extLst>
              <a:ext uri="{FF2B5EF4-FFF2-40B4-BE49-F238E27FC236}">
                <a16:creationId xmlns:a16="http://schemas.microsoft.com/office/drawing/2014/main" id="{C31BEA37-FEC3-4AC0-A50A-BB2EC9A73D8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00A05DA-53C4-4234-8302-0586419DE5BA}"/>
              </a:ext>
            </a:extLst>
          </p:cNvPr>
          <p:cNvSpPr>
            <a:spLocks noGrp="1"/>
          </p:cNvSpPr>
          <p:nvPr>
            <p:ph type="sldNum" sz="quarter" idx="12"/>
          </p:nvPr>
        </p:nvSpPr>
        <p:spPr/>
        <p:txBody>
          <a:bodyPr/>
          <a:lstStyle/>
          <a:p>
            <a:fld id="{B5CAE7EC-E1F9-41A9-AAFB-1ABC61E32113}" type="slidenum">
              <a:rPr lang="en-GB" smtClean="0"/>
              <a:t>‹#›</a:t>
            </a:fld>
            <a:endParaRPr lang="en-GB"/>
          </a:p>
        </p:txBody>
      </p:sp>
    </p:spTree>
    <p:extLst>
      <p:ext uri="{BB962C8B-B14F-4D97-AF65-F5344CB8AC3E}">
        <p14:creationId xmlns:p14="http://schemas.microsoft.com/office/powerpoint/2010/main" val="4919949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CCFFA06-5F1D-4126-A24C-39F7D3DB83BB}"/>
              </a:ext>
            </a:extLst>
          </p:cNvPr>
          <p:cNvSpPr>
            <a:spLocks noGrp="1"/>
          </p:cNvSpPr>
          <p:nvPr>
            <p:ph type="dt" sz="half" idx="10"/>
          </p:nvPr>
        </p:nvSpPr>
        <p:spPr/>
        <p:txBody>
          <a:bodyPr/>
          <a:lstStyle/>
          <a:p>
            <a:fld id="{295AFF5D-3B93-4C5D-8E19-A7726C7BDDD9}" type="datetimeFigureOut">
              <a:rPr lang="en-GB" smtClean="0"/>
              <a:t>01/07/2025</a:t>
            </a:fld>
            <a:endParaRPr lang="en-GB"/>
          </a:p>
        </p:txBody>
      </p:sp>
      <p:sp>
        <p:nvSpPr>
          <p:cNvPr id="3" name="Footer Placeholder 2">
            <a:extLst>
              <a:ext uri="{FF2B5EF4-FFF2-40B4-BE49-F238E27FC236}">
                <a16:creationId xmlns:a16="http://schemas.microsoft.com/office/drawing/2014/main" id="{2D4CC2BF-58C4-4310-B874-1EC5BB10015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9C519CF-D832-4110-A84B-3FCB736394DF}"/>
              </a:ext>
            </a:extLst>
          </p:cNvPr>
          <p:cNvSpPr>
            <a:spLocks noGrp="1"/>
          </p:cNvSpPr>
          <p:nvPr>
            <p:ph type="sldNum" sz="quarter" idx="12"/>
          </p:nvPr>
        </p:nvSpPr>
        <p:spPr/>
        <p:txBody>
          <a:bodyPr/>
          <a:lstStyle/>
          <a:p>
            <a:fld id="{B5CAE7EC-E1F9-41A9-AAFB-1ABC61E32113}" type="slidenum">
              <a:rPr lang="en-GB" smtClean="0"/>
              <a:t>‹#›</a:t>
            </a:fld>
            <a:endParaRPr lang="en-GB"/>
          </a:p>
        </p:txBody>
      </p:sp>
    </p:spTree>
    <p:extLst>
      <p:ext uri="{BB962C8B-B14F-4D97-AF65-F5344CB8AC3E}">
        <p14:creationId xmlns:p14="http://schemas.microsoft.com/office/powerpoint/2010/main" val="15022185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3173C-22ED-4217-8714-39E65762569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4FE3486-4E5C-44E6-AC6D-F4851BB9868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3AFABF0-59A7-40C8-920D-DA6BA97BA3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D2B5310-F886-48EC-B122-BEE8E07C9D8E}"/>
              </a:ext>
            </a:extLst>
          </p:cNvPr>
          <p:cNvSpPr>
            <a:spLocks noGrp="1"/>
          </p:cNvSpPr>
          <p:nvPr>
            <p:ph type="dt" sz="half" idx="10"/>
          </p:nvPr>
        </p:nvSpPr>
        <p:spPr/>
        <p:txBody>
          <a:bodyPr/>
          <a:lstStyle/>
          <a:p>
            <a:fld id="{295AFF5D-3B93-4C5D-8E19-A7726C7BDDD9}" type="datetimeFigureOut">
              <a:rPr lang="en-GB" smtClean="0"/>
              <a:t>01/07/2025</a:t>
            </a:fld>
            <a:endParaRPr lang="en-GB"/>
          </a:p>
        </p:txBody>
      </p:sp>
      <p:sp>
        <p:nvSpPr>
          <p:cNvPr id="6" name="Footer Placeholder 5">
            <a:extLst>
              <a:ext uri="{FF2B5EF4-FFF2-40B4-BE49-F238E27FC236}">
                <a16:creationId xmlns:a16="http://schemas.microsoft.com/office/drawing/2014/main" id="{98ACA416-3CD7-4BBF-8F63-5EE68964E65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2E78438-5DF0-49A1-8B21-89B12F30C775}"/>
              </a:ext>
            </a:extLst>
          </p:cNvPr>
          <p:cNvSpPr>
            <a:spLocks noGrp="1"/>
          </p:cNvSpPr>
          <p:nvPr>
            <p:ph type="sldNum" sz="quarter" idx="12"/>
          </p:nvPr>
        </p:nvSpPr>
        <p:spPr/>
        <p:txBody>
          <a:bodyPr/>
          <a:lstStyle/>
          <a:p>
            <a:fld id="{B5CAE7EC-E1F9-41A9-AAFB-1ABC61E32113}" type="slidenum">
              <a:rPr lang="en-GB" smtClean="0"/>
              <a:t>‹#›</a:t>
            </a:fld>
            <a:endParaRPr lang="en-GB"/>
          </a:p>
        </p:txBody>
      </p:sp>
    </p:spTree>
    <p:extLst>
      <p:ext uri="{BB962C8B-B14F-4D97-AF65-F5344CB8AC3E}">
        <p14:creationId xmlns:p14="http://schemas.microsoft.com/office/powerpoint/2010/main" val="1571708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48118D-37F4-4577-BBAB-1E7E1FF03FE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F8977E4-6BCE-4A07-A2C6-5D5DEA14E7B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1C323D1-7281-43DA-8E41-A8C12A21555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C2460DE-C5BC-4CD7-9232-6CDCE2A8A87C}"/>
              </a:ext>
            </a:extLst>
          </p:cNvPr>
          <p:cNvSpPr>
            <a:spLocks noGrp="1"/>
          </p:cNvSpPr>
          <p:nvPr>
            <p:ph type="dt" sz="half" idx="10"/>
          </p:nvPr>
        </p:nvSpPr>
        <p:spPr/>
        <p:txBody>
          <a:bodyPr/>
          <a:lstStyle/>
          <a:p>
            <a:fld id="{295AFF5D-3B93-4C5D-8E19-A7726C7BDDD9}" type="datetimeFigureOut">
              <a:rPr lang="en-GB" smtClean="0"/>
              <a:t>01/07/2025</a:t>
            </a:fld>
            <a:endParaRPr lang="en-GB"/>
          </a:p>
        </p:txBody>
      </p:sp>
      <p:sp>
        <p:nvSpPr>
          <p:cNvPr id="6" name="Footer Placeholder 5">
            <a:extLst>
              <a:ext uri="{FF2B5EF4-FFF2-40B4-BE49-F238E27FC236}">
                <a16:creationId xmlns:a16="http://schemas.microsoft.com/office/drawing/2014/main" id="{0B35589E-BC3D-4B26-A749-0DF097BF874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D323056-C968-481E-AF41-7A430B6A8AEB}"/>
              </a:ext>
            </a:extLst>
          </p:cNvPr>
          <p:cNvSpPr>
            <a:spLocks noGrp="1"/>
          </p:cNvSpPr>
          <p:nvPr>
            <p:ph type="sldNum" sz="quarter" idx="12"/>
          </p:nvPr>
        </p:nvSpPr>
        <p:spPr/>
        <p:txBody>
          <a:bodyPr/>
          <a:lstStyle/>
          <a:p>
            <a:fld id="{B5CAE7EC-E1F9-41A9-AAFB-1ABC61E32113}" type="slidenum">
              <a:rPr lang="en-GB" smtClean="0"/>
              <a:t>‹#›</a:t>
            </a:fld>
            <a:endParaRPr lang="en-GB"/>
          </a:p>
        </p:txBody>
      </p:sp>
    </p:spTree>
    <p:extLst>
      <p:ext uri="{BB962C8B-B14F-4D97-AF65-F5344CB8AC3E}">
        <p14:creationId xmlns:p14="http://schemas.microsoft.com/office/powerpoint/2010/main" val="10747198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88678-A450-4FA1-AD6B-908FA5B2F7A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47C814F-44C6-4EC4-99F7-0CD11F02DF6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33635C4-CCCF-437A-BA7C-C23D952B76A4}"/>
              </a:ext>
            </a:extLst>
          </p:cNvPr>
          <p:cNvSpPr>
            <a:spLocks noGrp="1"/>
          </p:cNvSpPr>
          <p:nvPr>
            <p:ph type="dt" sz="half" idx="10"/>
          </p:nvPr>
        </p:nvSpPr>
        <p:spPr/>
        <p:txBody>
          <a:bodyPr/>
          <a:lstStyle/>
          <a:p>
            <a:fld id="{295AFF5D-3B93-4C5D-8E19-A7726C7BDDD9}" type="datetimeFigureOut">
              <a:rPr lang="en-GB" smtClean="0"/>
              <a:t>01/07/2025</a:t>
            </a:fld>
            <a:endParaRPr lang="en-GB"/>
          </a:p>
        </p:txBody>
      </p:sp>
      <p:sp>
        <p:nvSpPr>
          <p:cNvPr id="5" name="Footer Placeholder 4">
            <a:extLst>
              <a:ext uri="{FF2B5EF4-FFF2-40B4-BE49-F238E27FC236}">
                <a16:creationId xmlns:a16="http://schemas.microsoft.com/office/drawing/2014/main" id="{113ADAB7-96EF-487E-A7C5-00DBA36036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40BEC5-AA88-4023-B413-72BA90F4CDFF}"/>
              </a:ext>
            </a:extLst>
          </p:cNvPr>
          <p:cNvSpPr>
            <a:spLocks noGrp="1"/>
          </p:cNvSpPr>
          <p:nvPr>
            <p:ph type="sldNum" sz="quarter" idx="12"/>
          </p:nvPr>
        </p:nvSpPr>
        <p:spPr/>
        <p:txBody>
          <a:bodyPr/>
          <a:lstStyle/>
          <a:p>
            <a:fld id="{B5CAE7EC-E1F9-41A9-AAFB-1ABC61E32113}" type="slidenum">
              <a:rPr lang="en-GB" smtClean="0"/>
              <a:t>‹#›</a:t>
            </a:fld>
            <a:endParaRPr lang="en-GB"/>
          </a:p>
        </p:txBody>
      </p:sp>
    </p:spTree>
    <p:extLst>
      <p:ext uri="{BB962C8B-B14F-4D97-AF65-F5344CB8AC3E}">
        <p14:creationId xmlns:p14="http://schemas.microsoft.com/office/powerpoint/2010/main" val="39380608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BF8E9A5-021C-46E2-89EC-91129631252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21958B4-C5DA-4446-A508-92A3818C8B68}"/>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D309267-3C2B-43E6-BB1E-25B72820CFAF}"/>
              </a:ext>
            </a:extLst>
          </p:cNvPr>
          <p:cNvSpPr>
            <a:spLocks noGrp="1"/>
          </p:cNvSpPr>
          <p:nvPr>
            <p:ph type="dt" sz="half" idx="10"/>
          </p:nvPr>
        </p:nvSpPr>
        <p:spPr/>
        <p:txBody>
          <a:bodyPr/>
          <a:lstStyle/>
          <a:p>
            <a:fld id="{295AFF5D-3B93-4C5D-8E19-A7726C7BDDD9}" type="datetimeFigureOut">
              <a:rPr lang="en-GB" smtClean="0"/>
              <a:t>01/07/2025</a:t>
            </a:fld>
            <a:endParaRPr lang="en-GB"/>
          </a:p>
        </p:txBody>
      </p:sp>
      <p:sp>
        <p:nvSpPr>
          <p:cNvPr id="5" name="Footer Placeholder 4">
            <a:extLst>
              <a:ext uri="{FF2B5EF4-FFF2-40B4-BE49-F238E27FC236}">
                <a16:creationId xmlns:a16="http://schemas.microsoft.com/office/drawing/2014/main" id="{21C7DDDC-2B47-4DCB-AAF3-880AA1F87F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218D13-E158-4F43-8B10-C43561648AF4}"/>
              </a:ext>
            </a:extLst>
          </p:cNvPr>
          <p:cNvSpPr>
            <a:spLocks noGrp="1"/>
          </p:cNvSpPr>
          <p:nvPr>
            <p:ph type="sldNum" sz="quarter" idx="12"/>
          </p:nvPr>
        </p:nvSpPr>
        <p:spPr/>
        <p:txBody>
          <a:bodyPr/>
          <a:lstStyle/>
          <a:p>
            <a:fld id="{B5CAE7EC-E1F9-41A9-AAFB-1ABC61E32113}" type="slidenum">
              <a:rPr lang="en-GB" smtClean="0"/>
              <a:t>‹#›</a:t>
            </a:fld>
            <a:endParaRPr lang="en-GB"/>
          </a:p>
        </p:txBody>
      </p:sp>
    </p:spTree>
    <p:extLst>
      <p:ext uri="{BB962C8B-B14F-4D97-AF65-F5344CB8AC3E}">
        <p14:creationId xmlns:p14="http://schemas.microsoft.com/office/powerpoint/2010/main" val="22636521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F879E5A-B000-4394-B984-D0B3BCC330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DD4D219-C8BD-4639-8EE4-453515620D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EFDCDA-4074-447D-A502-2D0C09FAB69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5AFF5D-3B93-4C5D-8E19-A7726C7BDDD9}" type="datetimeFigureOut">
              <a:rPr lang="en-GB" smtClean="0"/>
              <a:t>01/07/2025</a:t>
            </a:fld>
            <a:endParaRPr lang="en-GB"/>
          </a:p>
        </p:txBody>
      </p:sp>
      <p:sp>
        <p:nvSpPr>
          <p:cNvPr id="5" name="Footer Placeholder 4">
            <a:extLst>
              <a:ext uri="{FF2B5EF4-FFF2-40B4-BE49-F238E27FC236}">
                <a16:creationId xmlns:a16="http://schemas.microsoft.com/office/drawing/2014/main" id="{789CED14-E5D4-4022-BA37-92AF702074A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D8954C2-4A90-4646-9A71-E2051CDB3B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CAE7EC-E1F9-41A9-AAFB-1ABC61E32113}" type="slidenum">
              <a:rPr lang="en-GB" smtClean="0"/>
              <a:t>‹#›</a:t>
            </a:fld>
            <a:endParaRPr lang="en-GB"/>
          </a:p>
        </p:txBody>
      </p:sp>
    </p:spTree>
    <p:extLst>
      <p:ext uri="{BB962C8B-B14F-4D97-AF65-F5344CB8AC3E}">
        <p14:creationId xmlns:p14="http://schemas.microsoft.com/office/powerpoint/2010/main" val="37163396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pxhere.com/en/photo/567652" TargetMode="External"/><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271B30C6-5050-410E-A11A-05133C2AB719}"/>
              </a:ext>
            </a:extLst>
          </p:cNvPr>
          <p:cNvSpPr>
            <a:spLocks noGrp="1"/>
          </p:cNvSpPr>
          <p:nvPr>
            <p:ph type="subTitle" idx="1"/>
          </p:nvPr>
        </p:nvSpPr>
        <p:spPr>
          <a:xfrm>
            <a:off x="1444998" y="323126"/>
            <a:ext cx="9144000" cy="1655762"/>
          </a:xfrm>
        </p:spPr>
        <p:txBody>
          <a:bodyPr>
            <a:normAutofit/>
          </a:bodyPr>
          <a:lstStyle/>
          <a:p>
            <a:r>
              <a:rPr lang="en-US" sz="4000" dirty="0"/>
              <a:t>PE &amp; Sports </a:t>
            </a:r>
          </a:p>
          <a:p>
            <a:r>
              <a:rPr lang="en-US" sz="4000" dirty="0"/>
              <a:t>2024-2025</a:t>
            </a:r>
            <a:endParaRPr lang="en-GB" sz="4000" dirty="0"/>
          </a:p>
        </p:txBody>
      </p:sp>
      <p:pic>
        <p:nvPicPr>
          <p:cNvPr id="6146" name="Picture 2" descr="Chart 1, Chart element">
            <a:extLst>
              <a:ext uri="{FF2B5EF4-FFF2-40B4-BE49-F238E27FC236}">
                <a16:creationId xmlns:a16="http://schemas.microsoft.com/office/drawing/2014/main" id="{760EE73C-7FB7-440E-8B78-56CA24B0B6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974" y="1752139"/>
            <a:ext cx="3712350" cy="2258346"/>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Chart 2, Chart element">
            <a:extLst>
              <a:ext uri="{FF2B5EF4-FFF2-40B4-BE49-F238E27FC236}">
                <a16:creationId xmlns:a16="http://schemas.microsoft.com/office/drawing/2014/main" id="{D9FEF268-42F2-494F-8F2A-5ADA8049AC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60822" y="1753516"/>
            <a:ext cx="3712351" cy="2258347"/>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Chart 5, Chart element">
            <a:extLst>
              <a:ext uri="{FF2B5EF4-FFF2-40B4-BE49-F238E27FC236}">
                <a16:creationId xmlns:a16="http://schemas.microsoft.com/office/drawing/2014/main" id="{56C79DDB-8D84-43BF-944F-19F121F22B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85671" y="1753516"/>
            <a:ext cx="3861240" cy="2267078"/>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Chart 4, Chart element">
            <a:extLst>
              <a:ext uri="{FF2B5EF4-FFF2-40B4-BE49-F238E27FC236}">
                <a16:creationId xmlns:a16="http://schemas.microsoft.com/office/drawing/2014/main" id="{6A858145-C7C4-419C-860C-EB815AA8ED5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16913" y="4296999"/>
            <a:ext cx="3800168" cy="23117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62757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5C6A54F-0537-4670-8032-2A53F28F62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2" name="Title 1">
            <a:extLst>
              <a:ext uri="{FF2B5EF4-FFF2-40B4-BE49-F238E27FC236}">
                <a16:creationId xmlns:a16="http://schemas.microsoft.com/office/drawing/2014/main" id="{9A489081-857D-4D08-83C1-FBDF146DA88D}"/>
              </a:ext>
            </a:extLst>
          </p:cNvPr>
          <p:cNvSpPr>
            <a:spLocks noGrp="1"/>
          </p:cNvSpPr>
          <p:nvPr>
            <p:ph type="title"/>
          </p:nvPr>
        </p:nvSpPr>
        <p:spPr/>
        <p:txBody>
          <a:bodyPr/>
          <a:lstStyle/>
          <a:p>
            <a:r>
              <a:rPr lang="en-US" b="1" dirty="0">
                <a:solidFill>
                  <a:srgbClr val="FFFF00"/>
                </a:solidFill>
              </a:rPr>
              <a:t>Active Leaders</a:t>
            </a:r>
            <a:endParaRPr lang="en-GB" b="1" dirty="0">
              <a:solidFill>
                <a:srgbClr val="FFFF00"/>
              </a:solidFill>
            </a:endParaRPr>
          </a:p>
        </p:txBody>
      </p:sp>
      <p:sp>
        <p:nvSpPr>
          <p:cNvPr id="3" name="Content Placeholder 2">
            <a:extLst>
              <a:ext uri="{FF2B5EF4-FFF2-40B4-BE49-F238E27FC236}">
                <a16:creationId xmlns:a16="http://schemas.microsoft.com/office/drawing/2014/main" id="{34365D33-EAE5-47CD-8F4A-82FDC462396C}"/>
              </a:ext>
            </a:extLst>
          </p:cNvPr>
          <p:cNvSpPr>
            <a:spLocks noGrp="1"/>
          </p:cNvSpPr>
          <p:nvPr>
            <p:ph idx="1"/>
          </p:nvPr>
        </p:nvSpPr>
        <p:spPr/>
        <p:txBody>
          <a:bodyPr>
            <a:normAutofit/>
          </a:bodyPr>
          <a:lstStyle/>
          <a:p>
            <a:r>
              <a:rPr lang="en-US" sz="3200" b="1" dirty="0">
                <a:solidFill>
                  <a:srgbClr val="FFFF00"/>
                </a:solidFill>
              </a:rPr>
              <a:t>30 of our Year 6’s trained to become Active Leaders </a:t>
            </a:r>
          </a:p>
          <a:p>
            <a:r>
              <a:rPr lang="en-US" sz="3200" b="1" dirty="0">
                <a:solidFill>
                  <a:srgbClr val="FFFF00"/>
                </a:solidFill>
              </a:rPr>
              <a:t>Daily playtime sessions for Year 3/4 run by Active Leaders</a:t>
            </a:r>
          </a:p>
          <a:p>
            <a:r>
              <a:rPr lang="en-US" sz="3200" b="1" dirty="0">
                <a:solidFill>
                  <a:srgbClr val="FFFF00"/>
                </a:solidFill>
              </a:rPr>
              <a:t>Active Leaders heavily involved in the running of Sports Day for Years 3 &amp; 4</a:t>
            </a:r>
          </a:p>
          <a:p>
            <a:r>
              <a:rPr lang="en-US" sz="3200" b="1" dirty="0" err="1">
                <a:solidFill>
                  <a:srgbClr val="FFFF00"/>
                </a:solidFill>
              </a:rPr>
              <a:t>Mr</a:t>
            </a:r>
            <a:r>
              <a:rPr lang="en-US" sz="3200" b="1" dirty="0">
                <a:solidFill>
                  <a:srgbClr val="FFFF00"/>
                </a:solidFill>
              </a:rPr>
              <a:t> Mule has attended Active Leader training (free of charge) to enable him to run the sessions next year.</a:t>
            </a:r>
          </a:p>
          <a:p>
            <a:r>
              <a:rPr lang="en-US" sz="3200" b="1" dirty="0">
                <a:solidFill>
                  <a:srgbClr val="FFFF00"/>
                </a:solidFill>
              </a:rPr>
              <a:t>Our Active Leaders were used in the promotional video that is shown to other schools. </a:t>
            </a:r>
            <a:endParaRPr lang="en-GB" sz="3200" b="1" dirty="0">
              <a:solidFill>
                <a:srgbClr val="FFFF00"/>
              </a:solidFill>
            </a:endParaRPr>
          </a:p>
        </p:txBody>
      </p:sp>
    </p:spTree>
    <p:extLst>
      <p:ext uri="{BB962C8B-B14F-4D97-AF65-F5344CB8AC3E}">
        <p14:creationId xmlns:p14="http://schemas.microsoft.com/office/powerpoint/2010/main" val="13550048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F19078-02FD-414C-A967-391154AB2E4D}"/>
              </a:ext>
            </a:extLst>
          </p:cNvPr>
          <p:cNvSpPr>
            <a:spLocks noGrp="1"/>
          </p:cNvSpPr>
          <p:nvPr>
            <p:ph type="title"/>
          </p:nvPr>
        </p:nvSpPr>
        <p:spPr/>
        <p:txBody>
          <a:bodyPr/>
          <a:lstStyle/>
          <a:p>
            <a:r>
              <a:rPr lang="en-US" dirty="0"/>
              <a:t>CPD for Staff</a:t>
            </a:r>
            <a:endParaRPr lang="en-GB" dirty="0"/>
          </a:p>
        </p:txBody>
      </p:sp>
      <p:sp>
        <p:nvSpPr>
          <p:cNvPr id="3" name="Content Placeholder 2">
            <a:extLst>
              <a:ext uri="{FF2B5EF4-FFF2-40B4-BE49-F238E27FC236}">
                <a16:creationId xmlns:a16="http://schemas.microsoft.com/office/drawing/2014/main" id="{922D98D3-9839-4F69-9372-A74B3F7A634D}"/>
              </a:ext>
            </a:extLst>
          </p:cNvPr>
          <p:cNvSpPr>
            <a:spLocks noGrp="1"/>
          </p:cNvSpPr>
          <p:nvPr>
            <p:ph idx="1"/>
          </p:nvPr>
        </p:nvSpPr>
        <p:spPr/>
        <p:txBody>
          <a:bodyPr/>
          <a:lstStyle/>
          <a:p>
            <a:r>
              <a:rPr lang="en-US" dirty="0"/>
              <a:t>Re-purchase of the PE Hub scheme</a:t>
            </a:r>
          </a:p>
          <a:p>
            <a:r>
              <a:rPr lang="en-US" dirty="0"/>
              <a:t>CPD for all staff with </a:t>
            </a:r>
            <a:r>
              <a:rPr lang="en-US" dirty="0" err="1"/>
              <a:t>Mr</a:t>
            </a:r>
            <a:r>
              <a:rPr lang="en-US" dirty="0"/>
              <a:t> Mule</a:t>
            </a:r>
          </a:p>
          <a:p>
            <a:r>
              <a:rPr lang="en-US" dirty="0"/>
              <a:t>Year 3 Term 1      Netball (</a:t>
            </a:r>
            <a:r>
              <a:rPr lang="en-US" dirty="0" err="1"/>
              <a:t>Mrs</a:t>
            </a:r>
            <a:r>
              <a:rPr lang="en-US" dirty="0"/>
              <a:t> Giles &amp; Miss Raheem)</a:t>
            </a:r>
          </a:p>
          <a:p>
            <a:r>
              <a:rPr lang="en-US" dirty="0"/>
              <a:t>Year 4 Term 2      Hockey (</a:t>
            </a:r>
            <a:r>
              <a:rPr lang="en-US" dirty="0" err="1"/>
              <a:t>Mrs</a:t>
            </a:r>
            <a:r>
              <a:rPr lang="en-US" dirty="0"/>
              <a:t> Baker &amp; Miss Hutchings)</a:t>
            </a:r>
          </a:p>
          <a:p>
            <a:r>
              <a:rPr lang="en-US" dirty="0"/>
              <a:t>Year 6 Term 3      Tag Rugby (Miss Jordan &amp; </a:t>
            </a:r>
            <a:r>
              <a:rPr lang="en-US" dirty="0" err="1"/>
              <a:t>Mrs</a:t>
            </a:r>
            <a:r>
              <a:rPr lang="en-US" dirty="0"/>
              <a:t> Downs)</a:t>
            </a:r>
          </a:p>
          <a:p>
            <a:r>
              <a:rPr lang="en-US" dirty="0"/>
              <a:t>Year 5 Term 4      Cricket (</a:t>
            </a:r>
            <a:r>
              <a:rPr lang="en-US" dirty="0" err="1"/>
              <a:t>Mrs</a:t>
            </a:r>
            <a:r>
              <a:rPr lang="en-US" dirty="0"/>
              <a:t> Ash &amp; Miss Lloyd)</a:t>
            </a:r>
          </a:p>
          <a:p>
            <a:r>
              <a:rPr lang="en-US" dirty="0"/>
              <a:t>Year 3 Term 5      Cricket (</a:t>
            </a:r>
            <a:r>
              <a:rPr lang="en-US" dirty="0" err="1"/>
              <a:t>Mrs</a:t>
            </a:r>
            <a:r>
              <a:rPr lang="en-US" dirty="0"/>
              <a:t> Giles &amp; Miss Raheem)</a:t>
            </a:r>
            <a:endParaRPr lang="en-GB" dirty="0"/>
          </a:p>
        </p:txBody>
      </p:sp>
    </p:spTree>
    <p:extLst>
      <p:ext uri="{BB962C8B-B14F-4D97-AF65-F5344CB8AC3E}">
        <p14:creationId xmlns:p14="http://schemas.microsoft.com/office/powerpoint/2010/main" val="27091090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2FC50BA1-B332-426E-B873-9394AB2644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0" y="0"/>
            <a:ext cx="9144000" cy="6858000"/>
          </a:xfrm>
          <a:prstGeom prst="rect">
            <a:avLst/>
          </a:prstGeom>
        </p:spPr>
      </p:pic>
      <p:sp>
        <p:nvSpPr>
          <p:cNvPr id="2" name="Title 1">
            <a:extLst>
              <a:ext uri="{FF2B5EF4-FFF2-40B4-BE49-F238E27FC236}">
                <a16:creationId xmlns:a16="http://schemas.microsoft.com/office/drawing/2014/main" id="{854BB0C9-ABA8-4546-B612-39BDFAD4FDF3}"/>
              </a:ext>
            </a:extLst>
          </p:cNvPr>
          <p:cNvSpPr>
            <a:spLocks noGrp="1"/>
          </p:cNvSpPr>
          <p:nvPr>
            <p:ph type="title"/>
          </p:nvPr>
        </p:nvSpPr>
        <p:spPr/>
        <p:txBody>
          <a:bodyPr/>
          <a:lstStyle/>
          <a:p>
            <a:r>
              <a:rPr lang="en-US" b="1" dirty="0">
                <a:solidFill>
                  <a:srgbClr val="FFFF00"/>
                </a:solidFill>
              </a:rPr>
              <a:t>Dance </a:t>
            </a:r>
            <a:endParaRPr lang="en-GB" b="1" dirty="0">
              <a:solidFill>
                <a:srgbClr val="FFFF00"/>
              </a:solidFill>
            </a:endParaRPr>
          </a:p>
        </p:txBody>
      </p:sp>
      <p:sp>
        <p:nvSpPr>
          <p:cNvPr id="3" name="Content Placeholder 2">
            <a:extLst>
              <a:ext uri="{FF2B5EF4-FFF2-40B4-BE49-F238E27FC236}">
                <a16:creationId xmlns:a16="http://schemas.microsoft.com/office/drawing/2014/main" id="{C10742E0-4D5F-421A-B383-D8C4426F52C3}"/>
              </a:ext>
            </a:extLst>
          </p:cNvPr>
          <p:cNvSpPr>
            <a:spLocks noGrp="1"/>
          </p:cNvSpPr>
          <p:nvPr>
            <p:ph idx="1"/>
          </p:nvPr>
        </p:nvSpPr>
        <p:spPr>
          <a:xfrm>
            <a:off x="685800" y="1749425"/>
            <a:ext cx="10515600" cy="4351338"/>
          </a:xfrm>
        </p:spPr>
        <p:txBody>
          <a:bodyPr>
            <a:normAutofit/>
          </a:bodyPr>
          <a:lstStyle/>
          <a:p>
            <a:r>
              <a:rPr lang="en-US" sz="3400" b="1" dirty="0">
                <a:solidFill>
                  <a:srgbClr val="FFFF00"/>
                </a:solidFill>
              </a:rPr>
              <a:t>Dance CPD for our Year 3 and Year 4 Teachers with Emma Seymour</a:t>
            </a:r>
          </a:p>
          <a:p>
            <a:r>
              <a:rPr lang="en-US" sz="3400" b="1" dirty="0">
                <a:solidFill>
                  <a:srgbClr val="FFFF00"/>
                </a:solidFill>
              </a:rPr>
              <a:t>6 week block of lessons for our Year 3 and Year 4 classes (4 classes in total)</a:t>
            </a:r>
          </a:p>
          <a:p>
            <a:r>
              <a:rPr lang="en-US" sz="3400" b="1" dirty="0">
                <a:solidFill>
                  <a:srgbClr val="FFFF00"/>
                </a:solidFill>
              </a:rPr>
              <a:t>After school dance club (4 sessions)</a:t>
            </a:r>
          </a:p>
          <a:p>
            <a:r>
              <a:rPr lang="en-US" sz="3400" b="1" dirty="0">
                <a:solidFill>
                  <a:srgbClr val="FFFF00"/>
                </a:solidFill>
              </a:rPr>
              <a:t>Twenty of our dancers attended the </a:t>
            </a:r>
            <a:r>
              <a:rPr lang="en-US" sz="3400" b="1" dirty="0" err="1">
                <a:solidFill>
                  <a:srgbClr val="FFFF00"/>
                </a:solidFill>
              </a:rPr>
              <a:t>Oxfordshire</a:t>
            </a:r>
            <a:r>
              <a:rPr lang="en-US" sz="3400" b="1" dirty="0">
                <a:solidFill>
                  <a:srgbClr val="FFFF00"/>
                </a:solidFill>
              </a:rPr>
              <a:t> School Dance Festival at the New Theatre. </a:t>
            </a:r>
          </a:p>
          <a:p>
            <a:r>
              <a:rPr lang="en-US" sz="3400" b="1" dirty="0">
                <a:solidFill>
                  <a:srgbClr val="FFFF00"/>
                </a:solidFill>
              </a:rPr>
              <a:t>Transport provided for all dancers to attend the event.</a:t>
            </a:r>
            <a:endParaRPr lang="en-GB" sz="3400" b="1" dirty="0">
              <a:solidFill>
                <a:srgbClr val="FFFF00"/>
              </a:solidFill>
            </a:endParaRPr>
          </a:p>
        </p:txBody>
      </p:sp>
      <p:sp>
        <p:nvSpPr>
          <p:cNvPr id="6" name="AutoShape 2" descr="Image preview">
            <a:extLst>
              <a:ext uri="{FF2B5EF4-FFF2-40B4-BE49-F238E27FC236}">
                <a16:creationId xmlns:a16="http://schemas.microsoft.com/office/drawing/2014/main" id="{7D392E61-4B3D-41E7-8723-DD72C7584574}"/>
              </a:ext>
            </a:extLst>
          </p:cNvPr>
          <p:cNvSpPr>
            <a:spLocks noChangeAspect="1" noChangeArrowheads="1"/>
          </p:cNvSpPr>
          <p:nvPr/>
        </p:nvSpPr>
        <p:spPr bwMode="auto">
          <a:xfrm>
            <a:off x="5791200" y="3200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5585454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B170234-3B2E-4CC4-9F58-F43B60C598FB}"/>
              </a:ext>
            </a:extLst>
          </p:cNvPr>
          <p:cNvPicPr>
            <a:picLocks noChangeAspect="1"/>
          </p:cNvPicPr>
          <p:nvPr/>
        </p:nvPicPr>
        <p:blipFill>
          <a:blip r:embed="rId2"/>
          <a:stretch>
            <a:fillRect/>
          </a:stretch>
        </p:blipFill>
        <p:spPr>
          <a:xfrm>
            <a:off x="1524000" y="0"/>
            <a:ext cx="9144000" cy="6858000"/>
          </a:xfrm>
          <a:prstGeom prst="rect">
            <a:avLst/>
          </a:prstGeom>
        </p:spPr>
      </p:pic>
      <p:sp>
        <p:nvSpPr>
          <p:cNvPr id="2" name="Title 1">
            <a:extLst>
              <a:ext uri="{FF2B5EF4-FFF2-40B4-BE49-F238E27FC236}">
                <a16:creationId xmlns:a16="http://schemas.microsoft.com/office/drawing/2014/main" id="{1AED6D5D-5418-41DC-9DD0-1353E3BD6AF9}"/>
              </a:ext>
            </a:extLst>
          </p:cNvPr>
          <p:cNvSpPr>
            <a:spLocks noGrp="1"/>
          </p:cNvSpPr>
          <p:nvPr>
            <p:ph type="title"/>
          </p:nvPr>
        </p:nvSpPr>
        <p:spPr/>
        <p:txBody>
          <a:bodyPr/>
          <a:lstStyle/>
          <a:p>
            <a:r>
              <a:rPr lang="en-US" b="1" dirty="0">
                <a:solidFill>
                  <a:srgbClr val="FFFF00"/>
                </a:solidFill>
              </a:rPr>
              <a:t>Boogie Bounce</a:t>
            </a:r>
            <a:endParaRPr lang="en-GB" b="1" dirty="0">
              <a:solidFill>
                <a:srgbClr val="FFFF00"/>
              </a:solidFill>
            </a:endParaRPr>
          </a:p>
        </p:txBody>
      </p:sp>
      <p:sp>
        <p:nvSpPr>
          <p:cNvPr id="3" name="Content Placeholder 2">
            <a:extLst>
              <a:ext uri="{FF2B5EF4-FFF2-40B4-BE49-F238E27FC236}">
                <a16:creationId xmlns:a16="http://schemas.microsoft.com/office/drawing/2014/main" id="{3171215E-9D5A-419A-9ED9-1332E3B91790}"/>
              </a:ext>
            </a:extLst>
          </p:cNvPr>
          <p:cNvSpPr>
            <a:spLocks noGrp="1"/>
          </p:cNvSpPr>
          <p:nvPr>
            <p:ph idx="1"/>
          </p:nvPr>
        </p:nvSpPr>
        <p:spPr/>
        <p:txBody>
          <a:bodyPr>
            <a:noAutofit/>
          </a:bodyPr>
          <a:lstStyle/>
          <a:p>
            <a:r>
              <a:rPr lang="en-US" sz="3600" b="1" dirty="0">
                <a:solidFill>
                  <a:srgbClr val="FFFF00"/>
                </a:solidFill>
              </a:rPr>
              <a:t>Every year, we try to find something a bit different to encourage children to get/stay active. We understand that not everyone likes ‘team’ games and traditional sports. We work on the principle that there is something for everyone and we just need to find out what it is. This year, we opted for aerobic trampolining.</a:t>
            </a:r>
          </a:p>
          <a:p>
            <a:endParaRPr lang="en-US" sz="3600" b="1" dirty="0">
              <a:solidFill>
                <a:srgbClr val="FFFF00"/>
              </a:solidFill>
            </a:endParaRPr>
          </a:p>
          <a:p>
            <a:r>
              <a:rPr lang="en-US" sz="3600" b="1" dirty="0">
                <a:solidFill>
                  <a:srgbClr val="FFFF00"/>
                </a:solidFill>
              </a:rPr>
              <a:t>‘It was the best day of my life!’ George, Year 3</a:t>
            </a:r>
            <a:endParaRPr lang="en-GB" sz="3600" b="1" dirty="0">
              <a:solidFill>
                <a:srgbClr val="FFFF00"/>
              </a:solidFill>
            </a:endParaRPr>
          </a:p>
        </p:txBody>
      </p:sp>
    </p:spTree>
    <p:extLst>
      <p:ext uri="{BB962C8B-B14F-4D97-AF65-F5344CB8AC3E}">
        <p14:creationId xmlns:p14="http://schemas.microsoft.com/office/powerpoint/2010/main" val="36269641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30C625E-F0F5-4299-98FB-9D9DD4337D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2" name="Title 1">
            <a:extLst>
              <a:ext uri="{FF2B5EF4-FFF2-40B4-BE49-F238E27FC236}">
                <a16:creationId xmlns:a16="http://schemas.microsoft.com/office/drawing/2014/main" id="{6AE6B7A1-C697-4520-B793-AFEF36846D26}"/>
              </a:ext>
            </a:extLst>
          </p:cNvPr>
          <p:cNvSpPr>
            <a:spLocks noGrp="1"/>
          </p:cNvSpPr>
          <p:nvPr>
            <p:ph type="title"/>
          </p:nvPr>
        </p:nvSpPr>
        <p:spPr/>
        <p:txBody>
          <a:bodyPr>
            <a:normAutofit/>
          </a:bodyPr>
          <a:lstStyle/>
          <a:p>
            <a:r>
              <a:rPr lang="en-US" sz="5400" b="1" dirty="0">
                <a:solidFill>
                  <a:srgbClr val="FFFF00"/>
                </a:solidFill>
              </a:rPr>
              <a:t>Chance to Shine Cricket</a:t>
            </a:r>
            <a:endParaRPr lang="en-GB" sz="5400" b="1" dirty="0">
              <a:solidFill>
                <a:srgbClr val="FFFF00"/>
              </a:solidFill>
            </a:endParaRPr>
          </a:p>
        </p:txBody>
      </p:sp>
      <p:sp>
        <p:nvSpPr>
          <p:cNvPr id="3" name="Content Placeholder 2">
            <a:extLst>
              <a:ext uri="{FF2B5EF4-FFF2-40B4-BE49-F238E27FC236}">
                <a16:creationId xmlns:a16="http://schemas.microsoft.com/office/drawing/2014/main" id="{96536FFD-F8BA-46C7-82E3-118907633C5B}"/>
              </a:ext>
            </a:extLst>
          </p:cNvPr>
          <p:cNvSpPr>
            <a:spLocks noGrp="1"/>
          </p:cNvSpPr>
          <p:nvPr>
            <p:ph idx="1"/>
          </p:nvPr>
        </p:nvSpPr>
        <p:spPr/>
        <p:txBody>
          <a:bodyPr>
            <a:normAutofit/>
          </a:bodyPr>
          <a:lstStyle/>
          <a:p>
            <a:r>
              <a:rPr lang="en-US" sz="4000" b="1" dirty="0">
                <a:solidFill>
                  <a:srgbClr val="FFFF00"/>
                </a:solidFill>
              </a:rPr>
              <a:t>Chance to Shine cricket CPD for Year 3 and 4 staff</a:t>
            </a:r>
          </a:p>
          <a:p>
            <a:r>
              <a:rPr lang="en-US" sz="4000" b="1" dirty="0">
                <a:solidFill>
                  <a:srgbClr val="FFFF00"/>
                </a:solidFill>
              </a:rPr>
              <a:t>6 week block of cricket lessons run by Chance to Shine for Years 3 &amp; 4. Year 3 sessions were provided free of charge.</a:t>
            </a:r>
            <a:endParaRPr lang="en-GB" sz="4000" b="1" dirty="0">
              <a:solidFill>
                <a:srgbClr val="FFFF00"/>
              </a:solidFill>
            </a:endParaRPr>
          </a:p>
        </p:txBody>
      </p:sp>
    </p:spTree>
    <p:extLst>
      <p:ext uri="{BB962C8B-B14F-4D97-AF65-F5344CB8AC3E}">
        <p14:creationId xmlns:p14="http://schemas.microsoft.com/office/powerpoint/2010/main" val="33097413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CFC370-0851-4503-9AED-4B4F15457FF7}"/>
              </a:ext>
            </a:extLst>
          </p:cNvPr>
          <p:cNvSpPr>
            <a:spLocks noGrp="1"/>
          </p:cNvSpPr>
          <p:nvPr>
            <p:ph type="title"/>
          </p:nvPr>
        </p:nvSpPr>
        <p:spPr/>
        <p:txBody>
          <a:bodyPr/>
          <a:lstStyle/>
          <a:p>
            <a:r>
              <a:rPr lang="en-US" dirty="0" err="1"/>
              <a:t>Bikeability</a:t>
            </a:r>
            <a:endParaRPr lang="en-GB" dirty="0"/>
          </a:p>
        </p:txBody>
      </p:sp>
      <p:sp>
        <p:nvSpPr>
          <p:cNvPr id="3" name="Content Placeholder 2">
            <a:extLst>
              <a:ext uri="{FF2B5EF4-FFF2-40B4-BE49-F238E27FC236}">
                <a16:creationId xmlns:a16="http://schemas.microsoft.com/office/drawing/2014/main" id="{4C165144-775F-49F4-9D82-3136060331C7}"/>
              </a:ext>
            </a:extLst>
          </p:cNvPr>
          <p:cNvSpPr>
            <a:spLocks noGrp="1"/>
          </p:cNvSpPr>
          <p:nvPr>
            <p:ph idx="1"/>
          </p:nvPr>
        </p:nvSpPr>
        <p:spPr/>
        <p:txBody>
          <a:bodyPr/>
          <a:lstStyle/>
          <a:p>
            <a:r>
              <a:rPr lang="en-US" dirty="0"/>
              <a:t>56/59 children passed their </a:t>
            </a:r>
            <a:r>
              <a:rPr lang="en-US" dirty="0" err="1"/>
              <a:t>Bikeability</a:t>
            </a:r>
            <a:r>
              <a:rPr lang="en-US" dirty="0"/>
              <a:t> training (Level 1 and 2)</a:t>
            </a:r>
            <a:endParaRPr lang="en-GB" dirty="0"/>
          </a:p>
        </p:txBody>
      </p:sp>
      <p:pic>
        <p:nvPicPr>
          <p:cNvPr id="5" name="Picture 4">
            <a:extLst>
              <a:ext uri="{FF2B5EF4-FFF2-40B4-BE49-F238E27FC236}">
                <a16:creationId xmlns:a16="http://schemas.microsoft.com/office/drawing/2014/main" id="{B6590AD3-7ECA-4CBD-B00D-9E95498BC4A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039629" y="3205316"/>
            <a:ext cx="5258394" cy="2971647"/>
          </a:xfrm>
          <a:prstGeom prst="rect">
            <a:avLst/>
          </a:prstGeom>
        </p:spPr>
      </p:pic>
    </p:spTree>
    <p:extLst>
      <p:ext uri="{BB962C8B-B14F-4D97-AF65-F5344CB8AC3E}">
        <p14:creationId xmlns:p14="http://schemas.microsoft.com/office/powerpoint/2010/main" val="4722546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F7B0410D-01AA-4828-8F35-575C26B14A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2111E4E2-3113-4C9F-9A54-60F7C751A3E3}"/>
              </a:ext>
            </a:extLst>
          </p:cNvPr>
          <p:cNvSpPr>
            <a:spLocks noGrp="1"/>
          </p:cNvSpPr>
          <p:nvPr>
            <p:ph type="title"/>
          </p:nvPr>
        </p:nvSpPr>
        <p:spPr/>
        <p:txBody>
          <a:bodyPr/>
          <a:lstStyle/>
          <a:p>
            <a:r>
              <a:rPr lang="en-US" b="1" dirty="0">
                <a:solidFill>
                  <a:srgbClr val="FFFF00"/>
                </a:solidFill>
              </a:rPr>
              <a:t>Tournaments</a:t>
            </a:r>
            <a:endParaRPr lang="en-GB" b="1" dirty="0">
              <a:solidFill>
                <a:srgbClr val="FFFF00"/>
              </a:solidFill>
            </a:endParaRPr>
          </a:p>
        </p:txBody>
      </p:sp>
      <p:sp>
        <p:nvSpPr>
          <p:cNvPr id="3" name="Content Placeholder 2">
            <a:extLst>
              <a:ext uri="{FF2B5EF4-FFF2-40B4-BE49-F238E27FC236}">
                <a16:creationId xmlns:a16="http://schemas.microsoft.com/office/drawing/2014/main" id="{CCADA051-4722-405C-B02D-308C94AAE547}"/>
              </a:ext>
            </a:extLst>
          </p:cNvPr>
          <p:cNvSpPr>
            <a:spLocks noGrp="1"/>
          </p:cNvSpPr>
          <p:nvPr>
            <p:ph idx="1"/>
          </p:nvPr>
        </p:nvSpPr>
        <p:spPr>
          <a:xfrm>
            <a:off x="727710" y="1345565"/>
            <a:ext cx="11041380" cy="4351338"/>
          </a:xfrm>
        </p:spPr>
        <p:txBody>
          <a:bodyPr>
            <a:noAutofit/>
          </a:bodyPr>
          <a:lstStyle/>
          <a:p>
            <a:r>
              <a:rPr lang="en-US" sz="3200" b="1" dirty="0">
                <a:solidFill>
                  <a:srgbClr val="FFFF00"/>
                </a:solidFill>
              </a:rPr>
              <a:t>SD </a:t>
            </a:r>
            <a:r>
              <a:rPr lang="en-US" sz="3200" b="1" dirty="0" err="1">
                <a:solidFill>
                  <a:srgbClr val="FFFF00"/>
                </a:solidFill>
              </a:rPr>
              <a:t>organised</a:t>
            </a:r>
            <a:r>
              <a:rPr lang="en-US" sz="3200" b="1" dirty="0">
                <a:solidFill>
                  <a:srgbClr val="FFFF00"/>
                </a:solidFill>
              </a:rPr>
              <a:t>/hosted the annual meeting for PE subject leads to plan dates.</a:t>
            </a:r>
          </a:p>
          <a:p>
            <a:r>
              <a:rPr lang="en-US" sz="3200" b="1" dirty="0">
                <a:solidFill>
                  <a:srgbClr val="FFFF00"/>
                </a:solidFill>
              </a:rPr>
              <a:t>SD has </a:t>
            </a:r>
            <a:r>
              <a:rPr lang="en-US" sz="3200" b="1" dirty="0" err="1">
                <a:solidFill>
                  <a:srgbClr val="FFFF00"/>
                </a:solidFill>
              </a:rPr>
              <a:t>organised</a:t>
            </a:r>
            <a:r>
              <a:rPr lang="en-US" sz="3200" b="1" dirty="0">
                <a:solidFill>
                  <a:srgbClr val="FFFF00"/>
                </a:solidFill>
              </a:rPr>
              <a:t> all partnership football tournaments (3 in total)</a:t>
            </a:r>
          </a:p>
          <a:p>
            <a:r>
              <a:rPr lang="en-US" sz="3200" b="1" dirty="0">
                <a:solidFill>
                  <a:srgbClr val="FFFF00"/>
                </a:solidFill>
              </a:rPr>
              <a:t>Fir Tree has attended 10 partnership tournaments this year</a:t>
            </a:r>
          </a:p>
          <a:p>
            <a:r>
              <a:rPr lang="en-US" sz="3200" b="1" dirty="0">
                <a:solidFill>
                  <a:srgbClr val="FFFF00"/>
                </a:solidFill>
              </a:rPr>
              <a:t>Fir Tree has taken 21 Teams to partnership tournaments</a:t>
            </a:r>
          </a:p>
          <a:p>
            <a:r>
              <a:rPr lang="en-US" sz="3200" b="1" dirty="0">
                <a:solidFill>
                  <a:srgbClr val="FFFF00"/>
                </a:solidFill>
              </a:rPr>
              <a:t>Our Year 5/6 netballers (A team) won the partnership tournament and got through to the South </a:t>
            </a:r>
            <a:r>
              <a:rPr lang="en-US" sz="3200" b="1" dirty="0" err="1">
                <a:solidFill>
                  <a:srgbClr val="FFFF00"/>
                </a:solidFill>
              </a:rPr>
              <a:t>Oxfordshire</a:t>
            </a:r>
            <a:r>
              <a:rPr lang="en-US" sz="3200" b="1" dirty="0">
                <a:solidFill>
                  <a:srgbClr val="FFFF00"/>
                </a:solidFill>
              </a:rPr>
              <a:t> finals.</a:t>
            </a:r>
          </a:p>
          <a:p>
            <a:r>
              <a:rPr lang="en-US" sz="3200" b="1" dirty="0">
                <a:solidFill>
                  <a:srgbClr val="FFFF00"/>
                </a:solidFill>
              </a:rPr>
              <a:t>Our Year 3/4 and our Year 5/6 girls won the Tag Rugby tournaments</a:t>
            </a:r>
            <a:endParaRPr lang="en-GB" sz="3200" b="1" dirty="0">
              <a:solidFill>
                <a:srgbClr val="FFFF00"/>
              </a:solidFill>
            </a:endParaRPr>
          </a:p>
        </p:txBody>
      </p:sp>
      <p:sp>
        <p:nvSpPr>
          <p:cNvPr id="4" name="AutoShape 2" descr="Image preview">
            <a:extLst>
              <a:ext uri="{FF2B5EF4-FFF2-40B4-BE49-F238E27FC236}">
                <a16:creationId xmlns:a16="http://schemas.microsoft.com/office/drawing/2014/main" id="{DE9E20DB-CD84-434A-B5C5-6B2B0BA3BA2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Image preview">
            <a:extLst>
              <a:ext uri="{FF2B5EF4-FFF2-40B4-BE49-F238E27FC236}">
                <a16:creationId xmlns:a16="http://schemas.microsoft.com/office/drawing/2014/main" id="{0733AEEF-0724-4521-A996-60C5B5D4A432}"/>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8" descr="Image preview">
            <a:extLst>
              <a:ext uri="{FF2B5EF4-FFF2-40B4-BE49-F238E27FC236}">
                <a16:creationId xmlns:a16="http://schemas.microsoft.com/office/drawing/2014/main" id="{EEC4CDF7-6873-48FE-BED8-4725A61A0F07}"/>
              </a:ext>
            </a:extLst>
          </p:cNvPr>
          <p:cNvSpPr>
            <a:spLocks noChangeAspect="1" noChangeArrowheads="1"/>
          </p:cNvSpPr>
          <p:nvPr/>
        </p:nvSpPr>
        <p:spPr bwMode="auto">
          <a:xfrm>
            <a:off x="6248400" y="3581400"/>
            <a:ext cx="32004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10" descr="Image preview">
            <a:extLst>
              <a:ext uri="{FF2B5EF4-FFF2-40B4-BE49-F238E27FC236}">
                <a16:creationId xmlns:a16="http://schemas.microsoft.com/office/drawing/2014/main" id="{7DEC0F36-5315-43EF-B583-572A70D3DCF3}"/>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9938771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7993FDC-5654-42FE-8217-9D08E32230C5}"/>
              </a:ext>
            </a:extLst>
          </p:cNvPr>
          <p:cNvSpPr>
            <a:spLocks noGrp="1"/>
          </p:cNvSpPr>
          <p:nvPr>
            <p:ph idx="1"/>
          </p:nvPr>
        </p:nvSpPr>
        <p:spPr>
          <a:xfrm>
            <a:off x="525780" y="1536065"/>
            <a:ext cx="10515600" cy="4351338"/>
          </a:xfrm>
        </p:spPr>
        <p:txBody>
          <a:bodyPr/>
          <a:lstStyle/>
          <a:p>
            <a:r>
              <a:rPr lang="en-US" dirty="0"/>
              <a:t>94% of our Year 6 children are able to confidently swim the 25m government target</a:t>
            </a:r>
          </a:p>
          <a:p>
            <a:endParaRPr lang="en-US" dirty="0"/>
          </a:p>
          <a:p>
            <a:endParaRPr lang="en-US" dirty="0"/>
          </a:p>
          <a:p>
            <a:endParaRPr lang="en-US" dirty="0"/>
          </a:p>
          <a:p>
            <a:r>
              <a:rPr lang="en-US" dirty="0"/>
              <a:t>We introduced swimming for Year 4’s this year. The idea being that if they start younger, our 94% target may increase because water confidence may be higher by the time they reach Year 6.</a:t>
            </a:r>
          </a:p>
          <a:p>
            <a:endParaRPr lang="en-US" dirty="0"/>
          </a:p>
          <a:p>
            <a:endParaRPr lang="en-GB" dirty="0"/>
          </a:p>
        </p:txBody>
      </p:sp>
      <p:pic>
        <p:nvPicPr>
          <p:cNvPr id="4098" name="Picture 2" descr="What is swimming? Swimming Sport Facts ...">
            <a:extLst>
              <a:ext uri="{FF2B5EF4-FFF2-40B4-BE49-F238E27FC236}">
                <a16:creationId xmlns:a16="http://schemas.microsoft.com/office/drawing/2014/main" id="{B29AF2CE-71F7-49AA-B93D-24E4E8F554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69105" y="2382203"/>
            <a:ext cx="3028950" cy="151447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17A5170F-3514-4DA1-8421-FAC703C40D05}"/>
              </a:ext>
            </a:extLst>
          </p:cNvPr>
          <p:cNvSpPr>
            <a:spLocks noGrp="1"/>
          </p:cNvSpPr>
          <p:nvPr>
            <p:ph type="title"/>
          </p:nvPr>
        </p:nvSpPr>
        <p:spPr/>
        <p:txBody>
          <a:bodyPr/>
          <a:lstStyle/>
          <a:p>
            <a:r>
              <a:rPr lang="en-US" dirty="0"/>
              <a:t>Swimming</a:t>
            </a:r>
            <a:endParaRPr lang="en-GB" dirty="0"/>
          </a:p>
        </p:txBody>
      </p:sp>
    </p:spTree>
    <p:extLst>
      <p:ext uri="{BB962C8B-B14F-4D97-AF65-F5344CB8AC3E}">
        <p14:creationId xmlns:p14="http://schemas.microsoft.com/office/powerpoint/2010/main" val="29259078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D8761AB-6028-48BA-A31A-7835051BC1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
        <p:nvSpPr>
          <p:cNvPr id="2" name="Title 1">
            <a:extLst>
              <a:ext uri="{FF2B5EF4-FFF2-40B4-BE49-F238E27FC236}">
                <a16:creationId xmlns:a16="http://schemas.microsoft.com/office/drawing/2014/main" id="{FF34D9AD-33FC-4C75-96C6-D8966BA3605D}"/>
              </a:ext>
            </a:extLst>
          </p:cNvPr>
          <p:cNvSpPr>
            <a:spLocks noGrp="1"/>
          </p:cNvSpPr>
          <p:nvPr>
            <p:ph type="title"/>
          </p:nvPr>
        </p:nvSpPr>
        <p:spPr>
          <a:xfrm>
            <a:off x="838200" y="-247491"/>
            <a:ext cx="10515600" cy="1325563"/>
          </a:xfrm>
        </p:spPr>
        <p:txBody>
          <a:bodyPr/>
          <a:lstStyle/>
          <a:p>
            <a:r>
              <a:rPr lang="en-US" b="1" dirty="0">
                <a:solidFill>
                  <a:srgbClr val="FFFF00"/>
                </a:solidFill>
              </a:rPr>
              <a:t>Sports Day</a:t>
            </a:r>
            <a:endParaRPr lang="en-GB" b="1" dirty="0">
              <a:solidFill>
                <a:srgbClr val="FFFF00"/>
              </a:solidFill>
            </a:endParaRPr>
          </a:p>
        </p:txBody>
      </p:sp>
      <p:sp>
        <p:nvSpPr>
          <p:cNvPr id="3" name="Content Placeholder 2">
            <a:extLst>
              <a:ext uri="{FF2B5EF4-FFF2-40B4-BE49-F238E27FC236}">
                <a16:creationId xmlns:a16="http://schemas.microsoft.com/office/drawing/2014/main" id="{CC0B89A7-6FE3-454F-9086-449F44445DF6}"/>
              </a:ext>
            </a:extLst>
          </p:cNvPr>
          <p:cNvSpPr>
            <a:spLocks noGrp="1"/>
          </p:cNvSpPr>
          <p:nvPr>
            <p:ph idx="1"/>
          </p:nvPr>
        </p:nvSpPr>
        <p:spPr>
          <a:xfrm>
            <a:off x="648997" y="830580"/>
            <a:ext cx="10515600" cy="4675823"/>
          </a:xfrm>
        </p:spPr>
        <p:txBody>
          <a:bodyPr>
            <a:normAutofit fontScale="25000" lnSpcReduction="20000"/>
          </a:bodyPr>
          <a:lstStyle/>
          <a:p>
            <a:pPr fontAlgn="base"/>
            <a:r>
              <a:rPr lang="en-US" sz="12800" b="1" dirty="0">
                <a:solidFill>
                  <a:srgbClr val="FFFF00"/>
                </a:solidFill>
              </a:rPr>
              <a:t>Sports day 2025 was a successful day. Well done to our winning Body smart and People smart teams: Australia, Argentina, Italy &amp; Sweden</a:t>
            </a:r>
            <a:endParaRPr lang="en-GB" sz="12800" b="1" dirty="0">
              <a:solidFill>
                <a:srgbClr val="FFFF00"/>
              </a:solidFill>
            </a:endParaRPr>
          </a:p>
          <a:p>
            <a:pPr fontAlgn="base"/>
            <a:r>
              <a:rPr lang="en-GB" sz="12800" b="1" dirty="0">
                <a:solidFill>
                  <a:srgbClr val="FFFF00"/>
                </a:solidFill>
              </a:rPr>
              <a:t>From: Jacky </a:t>
            </a:r>
            <a:r>
              <a:rPr lang="en-GB" sz="12800" b="1" dirty="0" err="1">
                <a:solidFill>
                  <a:srgbClr val="FFFF00"/>
                </a:solidFill>
              </a:rPr>
              <a:t>Mattam</a:t>
            </a:r>
            <a:r>
              <a:rPr lang="en-GB" sz="12800" b="1" dirty="0">
                <a:solidFill>
                  <a:srgbClr val="FFFF00"/>
                </a:solidFill>
              </a:rPr>
              <a:t> &lt;jackymattam@btinternet.com&gt;</a:t>
            </a:r>
            <a:br>
              <a:rPr lang="en-GB" sz="12800" b="1" dirty="0">
                <a:solidFill>
                  <a:srgbClr val="FFFF00"/>
                </a:solidFill>
              </a:rPr>
            </a:br>
            <a:r>
              <a:rPr lang="en-GB" sz="12800" b="1" dirty="0">
                <a:solidFill>
                  <a:srgbClr val="FFFF00"/>
                </a:solidFill>
              </a:rPr>
              <a:t>Sent: 27 June 2025 15:45</a:t>
            </a:r>
            <a:br>
              <a:rPr lang="en-GB" sz="12800" b="1" dirty="0">
                <a:solidFill>
                  <a:srgbClr val="FFFF00"/>
                </a:solidFill>
              </a:rPr>
            </a:br>
            <a:r>
              <a:rPr lang="en-GB" sz="12800" b="1" dirty="0">
                <a:solidFill>
                  <a:srgbClr val="FFFF00"/>
                </a:solidFill>
              </a:rPr>
              <a:t>To: Claire Archer &lt;office.2578@fir-tree.oxon.sch.uk&gt;</a:t>
            </a:r>
            <a:br>
              <a:rPr lang="en-GB" sz="12800" b="1" dirty="0">
                <a:solidFill>
                  <a:srgbClr val="FFFF00"/>
                </a:solidFill>
              </a:rPr>
            </a:br>
            <a:r>
              <a:rPr lang="en-GB" sz="12800" b="1" dirty="0">
                <a:solidFill>
                  <a:srgbClr val="FFFF00"/>
                </a:solidFill>
              </a:rPr>
              <a:t>Subject: Sport's day </a:t>
            </a:r>
          </a:p>
          <a:p>
            <a:r>
              <a:rPr lang="en-GB" sz="12800" b="1" dirty="0">
                <a:solidFill>
                  <a:srgbClr val="FFFF00"/>
                </a:solidFill>
              </a:rPr>
              <a:t>Dear Fir Tree</a:t>
            </a:r>
          </a:p>
          <a:p>
            <a:r>
              <a:rPr lang="en-GB" sz="12800" b="1" dirty="0">
                <a:solidFill>
                  <a:srgbClr val="FFFF00"/>
                </a:solidFill>
              </a:rPr>
              <a:t>I attended the school's sports day today and was impressed by the hard work which had gone into</a:t>
            </a:r>
          </a:p>
          <a:p>
            <a:r>
              <a:rPr lang="en-GB" sz="12800" b="1" dirty="0">
                <a:solidFill>
                  <a:srgbClr val="FFFF00"/>
                </a:solidFill>
              </a:rPr>
              <a:t>making it enjoyable for everyone.</a:t>
            </a:r>
          </a:p>
          <a:p>
            <a:r>
              <a:rPr lang="en-GB" sz="12800" b="1" dirty="0">
                <a:solidFill>
                  <a:srgbClr val="FFFF00"/>
                </a:solidFill>
              </a:rPr>
              <a:t>Well done Fir Tree!</a:t>
            </a:r>
          </a:p>
          <a:p>
            <a:r>
              <a:rPr lang="en-GB" sz="12800" b="1" dirty="0">
                <a:solidFill>
                  <a:srgbClr val="FFFF00"/>
                </a:solidFill>
              </a:rPr>
              <a:t>Regards</a:t>
            </a:r>
          </a:p>
          <a:p>
            <a:r>
              <a:rPr lang="en-GB" sz="12800" b="1" dirty="0">
                <a:solidFill>
                  <a:srgbClr val="FFFF00"/>
                </a:solidFill>
              </a:rPr>
              <a:t>Doting Grandparent</a:t>
            </a:r>
          </a:p>
          <a:p>
            <a:endParaRPr lang="en-US" dirty="0"/>
          </a:p>
          <a:p>
            <a:endParaRPr lang="en-GB" dirty="0"/>
          </a:p>
        </p:txBody>
      </p:sp>
    </p:spTree>
    <p:extLst>
      <p:ext uri="{BB962C8B-B14F-4D97-AF65-F5344CB8AC3E}">
        <p14:creationId xmlns:p14="http://schemas.microsoft.com/office/powerpoint/2010/main" val="5313502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CD5AB0-396A-4E7D-B909-EC3677F098B8}"/>
              </a:ext>
            </a:extLst>
          </p:cNvPr>
          <p:cNvSpPr>
            <a:spLocks noGrp="1"/>
          </p:cNvSpPr>
          <p:nvPr>
            <p:ph type="title"/>
          </p:nvPr>
        </p:nvSpPr>
        <p:spPr/>
        <p:txBody>
          <a:bodyPr/>
          <a:lstStyle/>
          <a:p>
            <a:r>
              <a:rPr lang="en-US" dirty="0"/>
              <a:t>Sport Premium</a:t>
            </a:r>
            <a:endParaRPr lang="en-GB" dirty="0"/>
          </a:p>
        </p:txBody>
      </p:sp>
      <p:sp>
        <p:nvSpPr>
          <p:cNvPr id="5" name="Rectangle 1">
            <a:extLst>
              <a:ext uri="{FF2B5EF4-FFF2-40B4-BE49-F238E27FC236}">
                <a16:creationId xmlns:a16="http://schemas.microsoft.com/office/drawing/2014/main" id="{EB476A20-A9A7-40C0-8C77-1CEC537873B0}"/>
              </a:ext>
            </a:extLst>
          </p:cNvPr>
          <p:cNvSpPr>
            <a:spLocks noChangeArrowheads="1"/>
          </p:cNvSpPr>
          <p:nvPr/>
        </p:nvSpPr>
        <p:spPr bwMode="auto">
          <a:xfrm>
            <a:off x="-2081397" y="-271524"/>
            <a:ext cx="14819004"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9" name="Content Placeholder 8">
            <a:extLst>
              <a:ext uri="{FF2B5EF4-FFF2-40B4-BE49-F238E27FC236}">
                <a16:creationId xmlns:a16="http://schemas.microsoft.com/office/drawing/2014/main" id="{C9728203-DEFE-44F5-859B-EEBBBF8CF08C}"/>
              </a:ext>
            </a:extLst>
          </p:cNvPr>
          <p:cNvSpPr>
            <a:spLocks noGrp="1"/>
          </p:cNvSpPr>
          <p:nvPr>
            <p:ph idx="1"/>
          </p:nvPr>
        </p:nvSpPr>
        <p:spPr/>
        <p:txBody>
          <a:bodyPr>
            <a:normAutofit/>
          </a:bodyPr>
          <a:lstStyle/>
          <a:p>
            <a:r>
              <a:rPr lang="en-US" sz="1600" dirty="0"/>
              <a:t>£1250 External CPD for staff with Chance to Shine cricket and dance with Emma Seymour</a:t>
            </a:r>
          </a:p>
          <a:p>
            <a:r>
              <a:rPr lang="en-US" sz="1600" dirty="0"/>
              <a:t>£4271 Internal CPD for staff with Nathan Mule</a:t>
            </a:r>
          </a:p>
          <a:p>
            <a:r>
              <a:rPr lang="en-US" sz="1600" dirty="0"/>
              <a:t>£544 Online/resource development with Active </a:t>
            </a:r>
            <a:r>
              <a:rPr lang="en-US" sz="1600" dirty="0" err="1"/>
              <a:t>Maths</a:t>
            </a:r>
            <a:r>
              <a:rPr lang="en-US" sz="1600" dirty="0"/>
              <a:t> &amp; The PE Hub</a:t>
            </a:r>
          </a:p>
          <a:p>
            <a:r>
              <a:rPr lang="en-US" sz="1600" dirty="0"/>
              <a:t>£1200 Internal school based extra-curricular opportunities (After school clubs run by Nathan Mule)</a:t>
            </a:r>
          </a:p>
          <a:p>
            <a:r>
              <a:rPr lang="en-US" sz="1600" dirty="0"/>
              <a:t>£1200 Broadening aquatic opportunities for pupils (additional lifeguard)</a:t>
            </a:r>
          </a:p>
          <a:p>
            <a:r>
              <a:rPr lang="en-US" sz="1600" dirty="0"/>
              <a:t>£1205 Swimming travel shortfall from parents </a:t>
            </a:r>
          </a:p>
          <a:p>
            <a:r>
              <a:rPr lang="en-US" sz="1600" dirty="0"/>
              <a:t>£1350 Internal equipment and resources</a:t>
            </a:r>
          </a:p>
          <a:p>
            <a:r>
              <a:rPr lang="en-US" sz="1600" dirty="0"/>
              <a:t>£350 Overtime costs for staff attending tournaments (separate to TOIL)</a:t>
            </a:r>
          </a:p>
          <a:p>
            <a:r>
              <a:rPr lang="en-US" sz="1600" dirty="0"/>
              <a:t>£1950 External coaching staff 5 day Active Leader course</a:t>
            </a:r>
          </a:p>
          <a:p>
            <a:endParaRPr lang="en-US" sz="1600" dirty="0"/>
          </a:p>
          <a:p>
            <a:endParaRPr lang="en-US" sz="1600" dirty="0"/>
          </a:p>
          <a:p>
            <a:r>
              <a:rPr lang="en-US" sz="1600" dirty="0"/>
              <a:t>Total spend to date: £13,320</a:t>
            </a:r>
            <a:endParaRPr lang="en-GB" sz="1600" dirty="0"/>
          </a:p>
        </p:txBody>
      </p:sp>
    </p:spTree>
    <p:extLst>
      <p:ext uri="{BB962C8B-B14F-4D97-AF65-F5344CB8AC3E}">
        <p14:creationId xmlns:p14="http://schemas.microsoft.com/office/powerpoint/2010/main" val="199434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693B7E-CDF9-4ED8-B52D-B9E39CE6815F}"/>
              </a:ext>
            </a:extLst>
          </p:cNvPr>
          <p:cNvSpPr txBox="1"/>
          <p:nvPr/>
        </p:nvSpPr>
        <p:spPr>
          <a:xfrm>
            <a:off x="1322070" y="1228397"/>
            <a:ext cx="9547860" cy="4401205"/>
          </a:xfrm>
          <a:prstGeom prst="rect">
            <a:avLst/>
          </a:prstGeom>
          <a:noFill/>
        </p:spPr>
        <p:txBody>
          <a:bodyPr wrap="square" rtlCol="0">
            <a:spAutoFit/>
          </a:bodyPr>
          <a:lstStyle/>
          <a:p>
            <a:r>
              <a:rPr lang="en-US" sz="4000" dirty="0"/>
              <a:t>PE Clubs After school:</a:t>
            </a:r>
          </a:p>
          <a:p>
            <a:r>
              <a:rPr lang="en-US" sz="4000" dirty="0"/>
              <a:t>This year we have run the following clubs:</a:t>
            </a:r>
          </a:p>
          <a:p>
            <a:r>
              <a:rPr lang="en-US" sz="4000" dirty="0"/>
              <a:t>Dance</a:t>
            </a:r>
          </a:p>
          <a:p>
            <a:r>
              <a:rPr lang="en-US" sz="4000" dirty="0"/>
              <a:t>Football</a:t>
            </a:r>
          </a:p>
          <a:p>
            <a:r>
              <a:rPr lang="en-US" sz="4000" dirty="0" err="1"/>
              <a:t>Multisports</a:t>
            </a:r>
            <a:endParaRPr lang="en-US" sz="4000" dirty="0"/>
          </a:p>
          <a:p>
            <a:r>
              <a:rPr lang="en-US" sz="4000" dirty="0"/>
              <a:t>Tag Rugby</a:t>
            </a:r>
          </a:p>
          <a:p>
            <a:r>
              <a:rPr lang="en-US" sz="4000" dirty="0"/>
              <a:t>Rounders </a:t>
            </a:r>
            <a:endParaRPr lang="en-GB" sz="4000" dirty="0"/>
          </a:p>
        </p:txBody>
      </p:sp>
    </p:spTree>
    <p:extLst>
      <p:ext uri="{BB962C8B-B14F-4D97-AF65-F5344CB8AC3E}">
        <p14:creationId xmlns:p14="http://schemas.microsoft.com/office/powerpoint/2010/main" val="21071588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10700</TotalTime>
  <Words>733</Words>
  <Application>Microsoft Office PowerPoint</Application>
  <PresentationFormat>Widescreen</PresentationFormat>
  <Paragraphs>74</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PowerPoint Presentation</vt:lpstr>
      <vt:lpstr>Active Leaders</vt:lpstr>
      <vt:lpstr>CPD for Staff</vt:lpstr>
      <vt:lpstr>Dance </vt:lpstr>
      <vt:lpstr>Boogie Bounce</vt:lpstr>
      <vt:lpstr>Chance to Shine Cricket</vt:lpstr>
      <vt:lpstr>Bikeability</vt:lpstr>
      <vt:lpstr>Tournaments</vt:lpstr>
      <vt:lpstr>Swimming</vt:lpstr>
      <vt:lpstr>Sports Day</vt:lpstr>
      <vt:lpstr>Sport Premium</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Sian Downs</dc:creator>
  <cp:lastModifiedBy>Sian Downs</cp:lastModifiedBy>
  <cp:revision>35</cp:revision>
  <dcterms:created xsi:type="dcterms:W3CDTF">2025-07-01T06:22:17Z</dcterms:created>
  <dcterms:modified xsi:type="dcterms:W3CDTF">2025-07-08T16:42:34Z</dcterms:modified>
</cp:coreProperties>
</file>